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Nunito"/>
      <p:regular r:id="rId17"/>
      <p:bold r:id="rId18"/>
      <p:italic r:id="rId19"/>
      <p:boldItalic r:id="rId20"/>
    </p:embeddedFont>
    <p:embeddedFont>
      <p:font typeface="Paytone One"/>
      <p:regular r:id="rId21"/>
    </p:embeddedFont>
    <p:embeddedFont>
      <p:font typeface="Bebas Neue"/>
      <p:regular r:id="rId22"/>
    </p:embeddedFont>
    <p:embeddedFont>
      <p:font typeface="Poppins Black"/>
      <p:bold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Italic.fntdata"/><Relationship Id="rId11" Type="http://schemas.openxmlformats.org/officeDocument/2006/relationships/slide" Target="slides/slide6.xml"/><Relationship Id="rId22" Type="http://schemas.openxmlformats.org/officeDocument/2006/relationships/font" Target="fonts/BebasNeue-regular.fntdata"/><Relationship Id="rId10" Type="http://schemas.openxmlformats.org/officeDocument/2006/relationships/slide" Target="slides/slide5.xml"/><Relationship Id="rId21" Type="http://schemas.openxmlformats.org/officeDocument/2006/relationships/font" Target="fonts/PaytoneOne-regular.fntdata"/><Relationship Id="rId13" Type="http://schemas.openxmlformats.org/officeDocument/2006/relationships/slide" Target="slides/slide8.xml"/><Relationship Id="rId24" Type="http://schemas.openxmlformats.org/officeDocument/2006/relationships/font" Target="fonts/PoppinsBlack-boldItalic.fntdata"/><Relationship Id="rId12" Type="http://schemas.openxmlformats.org/officeDocument/2006/relationships/slide" Target="slides/slide7.xml"/><Relationship Id="rId23" Type="http://schemas.openxmlformats.org/officeDocument/2006/relationships/font" Target="fonts/PoppinsBlack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Nuni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italic.fntdata"/><Relationship Id="rId6" Type="http://schemas.openxmlformats.org/officeDocument/2006/relationships/slide" Target="slides/slide1.xml"/><Relationship Id="rId18" Type="http://schemas.openxmlformats.org/officeDocument/2006/relationships/font" Target="fonts/Nuni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bda8799a90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g2bda8799a90_1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bda8799a90_1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2bda8799a90_1_2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bda8799a90_1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2bda8799a90_1_38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bda8799a90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2bda8799a90_1_8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bda8799a90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2bda8799a90_1_1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bda8799a90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2bda8799a90_1_15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14afba6b3a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314afba6b3a_0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14afba6b3a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314afba6b3a_0_1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bda8799a90_1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2bda8799a90_1_19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bda8799a90_1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2bda8799a90_1_27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14afba6b3a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314afba6b3a_0_1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2113990" y="-1303573"/>
            <a:ext cx="13374184" cy="6010548"/>
            <a:chOff x="5877" y="8849"/>
            <a:chExt cx="35664490" cy="16028128"/>
          </a:xfrm>
        </p:grpSpPr>
        <p:sp>
          <p:nvSpPr>
            <p:cNvPr id="11" name="Google Shape;11;p2"/>
            <p:cNvSpPr/>
            <p:nvPr/>
          </p:nvSpPr>
          <p:spPr>
            <a:xfrm rot="10800000">
              <a:off x="5877" y="8849"/>
              <a:ext cx="17843500" cy="16028128"/>
            </a:xfrm>
            <a:custGeom>
              <a:rect b="b" l="l" r="r" t="t"/>
              <a:pathLst>
                <a:path extrusionOk="0" h="5703960" w="6350000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5703960"/>
                  </a:lnTo>
                  <a:lnTo>
                    <a:pt x="6350000" y="5703960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solidFill>
              <a:srgbClr val="A5CED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10800000">
              <a:off x="17826867" y="8849"/>
              <a:ext cx="17843500" cy="16028128"/>
            </a:xfrm>
            <a:custGeom>
              <a:rect b="b" l="l" r="r" t="t"/>
              <a:pathLst>
                <a:path extrusionOk="0" h="5703960" w="6350000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5703960"/>
                  </a:lnTo>
                  <a:lnTo>
                    <a:pt x="6350000" y="5703960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solidFill>
              <a:srgbClr val="A5CED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" name="Google Shape;13;p2"/>
          <p:cNvGrpSpPr/>
          <p:nvPr/>
        </p:nvGrpSpPr>
        <p:grpSpPr>
          <a:xfrm>
            <a:off x="-2113990" y="-1755498"/>
            <a:ext cx="13374184" cy="6010548"/>
            <a:chOff x="5877" y="8849"/>
            <a:chExt cx="35664490" cy="16028128"/>
          </a:xfrm>
        </p:grpSpPr>
        <p:sp>
          <p:nvSpPr>
            <p:cNvPr id="14" name="Google Shape;14;p2"/>
            <p:cNvSpPr/>
            <p:nvPr/>
          </p:nvSpPr>
          <p:spPr>
            <a:xfrm rot="10800000">
              <a:off x="5877" y="8849"/>
              <a:ext cx="17843500" cy="16028128"/>
            </a:xfrm>
            <a:custGeom>
              <a:rect b="b" l="l" r="r" t="t"/>
              <a:pathLst>
                <a:path extrusionOk="0" h="5703960" w="6350000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5703960"/>
                  </a:lnTo>
                  <a:lnTo>
                    <a:pt x="6350000" y="5703960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solidFill>
              <a:srgbClr val="F7D03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17826867" y="8849"/>
              <a:ext cx="17843500" cy="16028128"/>
            </a:xfrm>
            <a:custGeom>
              <a:rect b="b" l="l" r="r" t="t"/>
              <a:pathLst>
                <a:path extrusionOk="0" h="5703960" w="6350000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5703960"/>
                  </a:lnTo>
                  <a:lnTo>
                    <a:pt x="6350000" y="5703960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solidFill>
              <a:srgbClr val="F7D03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311691" y="3052487"/>
            <a:ext cx="1993827" cy="2008895"/>
          </a:xfrm>
          <a:custGeom>
            <a:rect b="b" l="l" r="r" t="t"/>
            <a:pathLst>
              <a:path extrusionOk="0" h="1913233" w="1898883">
                <a:moveTo>
                  <a:pt x="0" y="0"/>
                </a:moveTo>
                <a:lnTo>
                  <a:pt x="1898883" y="0"/>
                </a:lnTo>
                <a:lnTo>
                  <a:pt x="1898883" y="1913233"/>
                </a:lnTo>
                <a:lnTo>
                  <a:pt x="0" y="19132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" name="Google Shape;23;p3"/>
          <p:cNvSpPr/>
          <p:nvPr/>
        </p:nvSpPr>
        <p:spPr>
          <a:xfrm flipH="1" rot="-924964">
            <a:off x="5698182" y="3343628"/>
            <a:ext cx="2382677" cy="1426628"/>
          </a:xfrm>
          <a:custGeom>
            <a:rect b="b" l="l" r="r" t="t"/>
            <a:pathLst>
              <a:path extrusionOk="0" h="1827640" w="3052426">
                <a:moveTo>
                  <a:pt x="3052425" y="0"/>
                </a:moveTo>
                <a:lnTo>
                  <a:pt x="0" y="0"/>
                </a:lnTo>
                <a:lnTo>
                  <a:pt x="0" y="1827640"/>
                </a:lnTo>
                <a:lnTo>
                  <a:pt x="3052425" y="1827640"/>
                </a:lnTo>
                <a:lnTo>
                  <a:pt x="3052425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 rot="-5400000">
            <a:off x="5324450" y="-204791"/>
            <a:ext cx="5984875" cy="5375982"/>
          </a:xfrm>
          <a:custGeom>
            <a:rect b="b" l="l" r="r" t="t"/>
            <a:pathLst>
              <a:path extrusionOk="0" h="5703960" w="6350000">
                <a:moveTo>
                  <a:pt x="5877560" y="149860"/>
                </a:moveTo>
                <a:cubicBezTo>
                  <a:pt x="5786120" y="208280"/>
                  <a:pt x="5713730" y="255270"/>
                  <a:pt x="5556250" y="255270"/>
                </a:cubicBezTo>
                <a:cubicBezTo>
                  <a:pt x="5398770" y="255270"/>
                  <a:pt x="5326380" y="209550"/>
                  <a:pt x="5234940" y="149860"/>
                </a:cubicBezTo>
                <a:cubicBezTo>
                  <a:pt x="5130800" y="82550"/>
                  <a:pt x="5001260" y="0"/>
                  <a:pt x="4762500" y="0"/>
                </a:cubicBezTo>
                <a:cubicBezTo>
                  <a:pt x="4523740" y="0"/>
                  <a:pt x="4394200" y="82550"/>
                  <a:pt x="4290060" y="148590"/>
                </a:cubicBezTo>
                <a:cubicBezTo>
                  <a:pt x="4198620" y="207010"/>
                  <a:pt x="4126230" y="254000"/>
                  <a:pt x="3968750" y="254000"/>
                </a:cubicBezTo>
                <a:cubicBezTo>
                  <a:pt x="3811270" y="254000"/>
                  <a:pt x="3738880" y="208280"/>
                  <a:pt x="3647440" y="148590"/>
                </a:cubicBezTo>
                <a:cubicBezTo>
                  <a:pt x="3543300" y="82550"/>
                  <a:pt x="3413760" y="0"/>
                  <a:pt x="3175000" y="0"/>
                </a:cubicBezTo>
                <a:cubicBezTo>
                  <a:pt x="2936240" y="0"/>
                  <a:pt x="2806700" y="82550"/>
                  <a:pt x="2702560" y="148590"/>
                </a:cubicBezTo>
                <a:cubicBezTo>
                  <a:pt x="2611120" y="207010"/>
                  <a:pt x="2538730" y="254000"/>
                  <a:pt x="2381250" y="254000"/>
                </a:cubicBezTo>
                <a:cubicBezTo>
                  <a:pt x="2223770" y="254000"/>
                  <a:pt x="2151380" y="208280"/>
                  <a:pt x="2059940" y="148590"/>
                </a:cubicBezTo>
                <a:cubicBezTo>
                  <a:pt x="1955800" y="82550"/>
                  <a:pt x="1826260" y="0"/>
                  <a:pt x="1587500" y="0"/>
                </a:cubicBezTo>
                <a:cubicBezTo>
                  <a:pt x="1348740" y="0"/>
                  <a:pt x="1219200" y="82550"/>
                  <a:pt x="1115060" y="148590"/>
                </a:cubicBezTo>
                <a:cubicBezTo>
                  <a:pt x="1023620" y="207010"/>
                  <a:pt x="951230" y="254000"/>
                  <a:pt x="793750" y="254000"/>
                </a:cubicBezTo>
                <a:cubicBezTo>
                  <a:pt x="636270" y="254000"/>
                  <a:pt x="563880" y="208280"/>
                  <a:pt x="472440" y="148590"/>
                </a:cubicBezTo>
                <a:cubicBezTo>
                  <a:pt x="368300" y="82550"/>
                  <a:pt x="238760" y="0"/>
                  <a:pt x="0" y="0"/>
                </a:cubicBezTo>
                <a:lnTo>
                  <a:pt x="0" y="5703960"/>
                </a:lnTo>
                <a:lnTo>
                  <a:pt x="6350000" y="5703960"/>
                </a:lnTo>
                <a:lnTo>
                  <a:pt x="6350000" y="0"/>
                </a:lnTo>
                <a:cubicBezTo>
                  <a:pt x="6111240" y="0"/>
                  <a:pt x="5981700" y="82550"/>
                  <a:pt x="5877560" y="149860"/>
                </a:cubicBezTo>
                <a:close/>
              </a:path>
            </a:pathLst>
          </a:custGeom>
          <a:solidFill>
            <a:srgbClr val="F7D038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4"/>
          <p:cNvSpPr/>
          <p:nvPr/>
        </p:nvSpPr>
        <p:spPr>
          <a:xfrm rot="-5400000">
            <a:off x="5655106" y="-204791"/>
            <a:ext cx="5984875" cy="5375982"/>
          </a:xfrm>
          <a:custGeom>
            <a:rect b="b" l="l" r="r" t="t"/>
            <a:pathLst>
              <a:path extrusionOk="0" h="5703960" w="6350000">
                <a:moveTo>
                  <a:pt x="5877560" y="149860"/>
                </a:moveTo>
                <a:cubicBezTo>
                  <a:pt x="5786120" y="208280"/>
                  <a:pt x="5713730" y="255270"/>
                  <a:pt x="5556250" y="255270"/>
                </a:cubicBezTo>
                <a:cubicBezTo>
                  <a:pt x="5398770" y="255270"/>
                  <a:pt x="5326380" y="209550"/>
                  <a:pt x="5234940" y="149860"/>
                </a:cubicBezTo>
                <a:cubicBezTo>
                  <a:pt x="5130800" y="82550"/>
                  <a:pt x="5001260" y="0"/>
                  <a:pt x="4762500" y="0"/>
                </a:cubicBezTo>
                <a:cubicBezTo>
                  <a:pt x="4523740" y="0"/>
                  <a:pt x="4394200" y="82550"/>
                  <a:pt x="4290060" y="148590"/>
                </a:cubicBezTo>
                <a:cubicBezTo>
                  <a:pt x="4198620" y="207010"/>
                  <a:pt x="4126230" y="254000"/>
                  <a:pt x="3968750" y="254000"/>
                </a:cubicBezTo>
                <a:cubicBezTo>
                  <a:pt x="3811270" y="254000"/>
                  <a:pt x="3738880" y="208280"/>
                  <a:pt x="3647440" y="148590"/>
                </a:cubicBezTo>
                <a:cubicBezTo>
                  <a:pt x="3543300" y="82550"/>
                  <a:pt x="3413760" y="0"/>
                  <a:pt x="3175000" y="0"/>
                </a:cubicBezTo>
                <a:cubicBezTo>
                  <a:pt x="2936240" y="0"/>
                  <a:pt x="2806700" y="82550"/>
                  <a:pt x="2702560" y="148590"/>
                </a:cubicBezTo>
                <a:cubicBezTo>
                  <a:pt x="2611120" y="207010"/>
                  <a:pt x="2538730" y="254000"/>
                  <a:pt x="2381250" y="254000"/>
                </a:cubicBezTo>
                <a:cubicBezTo>
                  <a:pt x="2223770" y="254000"/>
                  <a:pt x="2151380" y="208280"/>
                  <a:pt x="2059940" y="148590"/>
                </a:cubicBezTo>
                <a:cubicBezTo>
                  <a:pt x="1955800" y="82550"/>
                  <a:pt x="1826260" y="0"/>
                  <a:pt x="1587500" y="0"/>
                </a:cubicBezTo>
                <a:cubicBezTo>
                  <a:pt x="1348740" y="0"/>
                  <a:pt x="1219200" y="82550"/>
                  <a:pt x="1115060" y="148590"/>
                </a:cubicBezTo>
                <a:cubicBezTo>
                  <a:pt x="1023620" y="207010"/>
                  <a:pt x="951230" y="254000"/>
                  <a:pt x="793750" y="254000"/>
                </a:cubicBezTo>
                <a:cubicBezTo>
                  <a:pt x="636270" y="254000"/>
                  <a:pt x="563880" y="208280"/>
                  <a:pt x="472440" y="148590"/>
                </a:cubicBezTo>
                <a:cubicBezTo>
                  <a:pt x="368300" y="82550"/>
                  <a:pt x="238760" y="0"/>
                  <a:pt x="0" y="0"/>
                </a:cubicBezTo>
                <a:lnTo>
                  <a:pt x="0" y="5703960"/>
                </a:lnTo>
                <a:lnTo>
                  <a:pt x="6350000" y="5703960"/>
                </a:lnTo>
                <a:lnTo>
                  <a:pt x="6350000" y="0"/>
                </a:lnTo>
                <a:cubicBezTo>
                  <a:pt x="6111240" y="0"/>
                  <a:pt x="5981700" y="82550"/>
                  <a:pt x="5877560" y="149860"/>
                </a:cubicBezTo>
                <a:close/>
              </a:path>
            </a:pathLst>
          </a:custGeom>
          <a:solidFill>
            <a:srgbClr val="00204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4"/>
          <p:cNvSpPr/>
          <p:nvPr/>
        </p:nvSpPr>
        <p:spPr>
          <a:xfrm flipH="1">
            <a:off x="6224127" y="734670"/>
            <a:ext cx="2659647" cy="4238481"/>
          </a:xfrm>
          <a:custGeom>
            <a:rect b="b" l="l" r="r" t="t"/>
            <a:pathLst>
              <a:path extrusionOk="0" h="3377276" w="2119241">
                <a:moveTo>
                  <a:pt x="2119241" y="0"/>
                </a:moveTo>
                <a:lnTo>
                  <a:pt x="0" y="0"/>
                </a:lnTo>
                <a:lnTo>
                  <a:pt x="0" y="3377276"/>
                </a:lnTo>
                <a:lnTo>
                  <a:pt x="2119241" y="3377276"/>
                </a:lnTo>
                <a:lnTo>
                  <a:pt x="2119241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5"/>
          <p:cNvGrpSpPr/>
          <p:nvPr/>
        </p:nvGrpSpPr>
        <p:grpSpPr>
          <a:xfrm>
            <a:off x="-2113990" y="-1940673"/>
            <a:ext cx="13374184" cy="6010548"/>
            <a:chOff x="5877" y="8849"/>
            <a:chExt cx="35664490" cy="16028128"/>
          </a:xfrm>
        </p:grpSpPr>
        <p:sp>
          <p:nvSpPr>
            <p:cNvPr id="33" name="Google Shape;33;p5"/>
            <p:cNvSpPr/>
            <p:nvPr/>
          </p:nvSpPr>
          <p:spPr>
            <a:xfrm rot="10800000">
              <a:off x="5877" y="8849"/>
              <a:ext cx="17843500" cy="16028128"/>
            </a:xfrm>
            <a:custGeom>
              <a:rect b="b" l="l" r="r" t="t"/>
              <a:pathLst>
                <a:path extrusionOk="0" h="5703960" w="6350000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5703960"/>
                  </a:lnTo>
                  <a:lnTo>
                    <a:pt x="6350000" y="5703960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solidFill>
              <a:srgbClr val="F7D03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5"/>
            <p:cNvSpPr/>
            <p:nvPr/>
          </p:nvSpPr>
          <p:spPr>
            <a:xfrm rot="10800000">
              <a:off x="17826867" y="8849"/>
              <a:ext cx="17843500" cy="16028128"/>
            </a:xfrm>
            <a:custGeom>
              <a:rect b="b" l="l" r="r" t="t"/>
              <a:pathLst>
                <a:path extrusionOk="0" h="5703960" w="6350000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5703960"/>
                  </a:lnTo>
                  <a:lnTo>
                    <a:pt x="6350000" y="5703960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solidFill>
              <a:srgbClr val="F7D03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5"/>
          <p:cNvSpPr/>
          <p:nvPr/>
        </p:nvSpPr>
        <p:spPr>
          <a:xfrm rot="137699">
            <a:off x="4385625" y="3585918"/>
            <a:ext cx="2969945" cy="1829264"/>
          </a:xfrm>
          <a:custGeom>
            <a:rect b="b" l="l" r="r" t="t"/>
            <a:pathLst>
              <a:path extrusionOk="0" h="1395265" w="2265315">
                <a:moveTo>
                  <a:pt x="0" y="0"/>
                </a:moveTo>
                <a:lnTo>
                  <a:pt x="2265316" y="0"/>
                </a:lnTo>
                <a:lnTo>
                  <a:pt x="2265316" y="1395265"/>
                </a:lnTo>
                <a:lnTo>
                  <a:pt x="0" y="13952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-3559" r="-3549" t="0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6"/>
          <p:cNvGrpSpPr/>
          <p:nvPr/>
        </p:nvGrpSpPr>
        <p:grpSpPr>
          <a:xfrm>
            <a:off x="-2113990" y="-1303573"/>
            <a:ext cx="13374184" cy="6010548"/>
            <a:chOff x="5877" y="8849"/>
            <a:chExt cx="35664490" cy="16028128"/>
          </a:xfrm>
        </p:grpSpPr>
        <p:sp>
          <p:nvSpPr>
            <p:cNvPr id="42" name="Google Shape;42;p6"/>
            <p:cNvSpPr/>
            <p:nvPr/>
          </p:nvSpPr>
          <p:spPr>
            <a:xfrm rot="10800000">
              <a:off x="5877" y="8849"/>
              <a:ext cx="17843500" cy="16028128"/>
            </a:xfrm>
            <a:custGeom>
              <a:rect b="b" l="l" r="r" t="t"/>
              <a:pathLst>
                <a:path extrusionOk="0" h="5703960" w="6350000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5703960"/>
                  </a:lnTo>
                  <a:lnTo>
                    <a:pt x="6350000" y="5703960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solidFill>
              <a:srgbClr val="00204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6"/>
            <p:cNvSpPr/>
            <p:nvPr/>
          </p:nvSpPr>
          <p:spPr>
            <a:xfrm rot="10800000">
              <a:off x="17826867" y="8849"/>
              <a:ext cx="17843500" cy="16028128"/>
            </a:xfrm>
            <a:custGeom>
              <a:rect b="b" l="l" r="r" t="t"/>
              <a:pathLst>
                <a:path extrusionOk="0" h="5703960" w="6350000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5703960"/>
                  </a:lnTo>
                  <a:lnTo>
                    <a:pt x="6350000" y="5703960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solidFill>
              <a:srgbClr val="00204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" name="Google Shape;44;p6"/>
          <p:cNvGrpSpPr/>
          <p:nvPr/>
        </p:nvGrpSpPr>
        <p:grpSpPr>
          <a:xfrm>
            <a:off x="-2113990" y="-3475273"/>
            <a:ext cx="13374184" cy="6010548"/>
            <a:chOff x="5877" y="8849"/>
            <a:chExt cx="35664490" cy="16028128"/>
          </a:xfrm>
        </p:grpSpPr>
        <p:sp>
          <p:nvSpPr>
            <p:cNvPr id="45" name="Google Shape;45;p6"/>
            <p:cNvSpPr/>
            <p:nvPr/>
          </p:nvSpPr>
          <p:spPr>
            <a:xfrm rot="10800000">
              <a:off x="5877" y="8849"/>
              <a:ext cx="17843500" cy="16028128"/>
            </a:xfrm>
            <a:custGeom>
              <a:rect b="b" l="l" r="r" t="t"/>
              <a:pathLst>
                <a:path extrusionOk="0" h="5703960" w="6350000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5703960"/>
                  </a:lnTo>
                  <a:lnTo>
                    <a:pt x="6350000" y="5703960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solidFill>
              <a:srgbClr val="F7D03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6"/>
            <p:cNvSpPr/>
            <p:nvPr/>
          </p:nvSpPr>
          <p:spPr>
            <a:xfrm rot="10800000">
              <a:off x="17826867" y="8849"/>
              <a:ext cx="17843500" cy="16028128"/>
            </a:xfrm>
            <a:custGeom>
              <a:rect b="b" l="l" r="r" t="t"/>
              <a:pathLst>
                <a:path extrusionOk="0" h="5703960" w="6350000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5703960"/>
                  </a:lnTo>
                  <a:lnTo>
                    <a:pt x="6350000" y="5703960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solidFill>
              <a:srgbClr val="F7D03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6"/>
          <p:cNvSpPr/>
          <p:nvPr/>
        </p:nvSpPr>
        <p:spPr>
          <a:xfrm>
            <a:off x="4935499" y="1256860"/>
            <a:ext cx="3308617" cy="3246580"/>
          </a:xfrm>
          <a:custGeom>
            <a:rect b="b" l="l" r="r" t="t"/>
            <a:pathLst>
              <a:path extrusionOk="0" h="3084637" w="3143579">
                <a:moveTo>
                  <a:pt x="0" y="0"/>
                </a:moveTo>
                <a:lnTo>
                  <a:pt x="3143579" y="0"/>
                </a:lnTo>
                <a:lnTo>
                  <a:pt x="3143579" y="3084637"/>
                </a:lnTo>
                <a:lnTo>
                  <a:pt x="0" y="30846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/>
          <p:nvPr/>
        </p:nvSpPr>
        <p:spPr>
          <a:xfrm rot="5400000">
            <a:off x="101693" y="-998477"/>
            <a:ext cx="5984875" cy="7386628"/>
          </a:xfrm>
          <a:custGeom>
            <a:rect b="b" l="l" r="r" t="t"/>
            <a:pathLst>
              <a:path extrusionOk="0" h="5703960" w="6350000">
                <a:moveTo>
                  <a:pt x="5877560" y="149860"/>
                </a:moveTo>
                <a:cubicBezTo>
                  <a:pt x="5786120" y="208280"/>
                  <a:pt x="5713730" y="255270"/>
                  <a:pt x="5556250" y="255270"/>
                </a:cubicBezTo>
                <a:cubicBezTo>
                  <a:pt x="5398770" y="255270"/>
                  <a:pt x="5326380" y="209550"/>
                  <a:pt x="5234940" y="149860"/>
                </a:cubicBezTo>
                <a:cubicBezTo>
                  <a:pt x="5130800" y="82550"/>
                  <a:pt x="5001260" y="0"/>
                  <a:pt x="4762500" y="0"/>
                </a:cubicBezTo>
                <a:cubicBezTo>
                  <a:pt x="4523740" y="0"/>
                  <a:pt x="4394200" y="82550"/>
                  <a:pt x="4290060" y="148590"/>
                </a:cubicBezTo>
                <a:cubicBezTo>
                  <a:pt x="4198620" y="207010"/>
                  <a:pt x="4126230" y="254000"/>
                  <a:pt x="3968750" y="254000"/>
                </a:cubicBezTo>
                <a:cubicBezTo>
                  <a:pt x="3811270" y="254000"/>
                  <a:pt x="3738880" y="208280"/>
                  <a:pt x="3647440" y="148590"/>
                </a:cubicBezTo>
                <a:cubicBezTo>
                  <a:pt x="3543300" y="82550"/>
                  <a:pt x="3413760" y="0"/>
                  <a:pt x="3175000" y="0"/>
                </a:cubicBezTo>
                <a:cubicBezTo>
                  <a:pt x="2936240" y="0"/>
                  <a:pt x="2806700" y="82550"/>
                  <a:pt x="2702560" y="148590"/>
                </a:cubicBezTo>
                <a:cubicBezTo>
                  <a:pt x="2611120" y="207010"/>
                  <a:pt x="2538730" y="254000"/>
                  <a:pt x="2381250" y="254000"/>
                </a:cubicBezTo>
                <a:cubicBezTo>
                  <a:pt x="2223770" y="254000"/>
                  <a:pt x="2151380" y="208280"/>
                  <a:pt x="2059940" y="148590"/>
                </a:cubicBezTo>
                <a:cubicBezTo>
                  <a:pt x="1955800" y="82550"/>
                  <a:pt x="1826260" y="0"/>
                  <a:pt x="1587500" y="0"/>
                </a:cubicBezTo>
                <a:cubicBezTo>
                  <a:pt x="1348740" y="0"/>
                  <a:pt x="1219200" y="82550"/>
                  <a:pt x="1115060" y="148590"/>
                </a:cubicBezTo>
                <a:cubicBezTo>
                  <a:pt x="1023620" y="207010"/>
                  <a:pt x="951230" y="254000"/>
                  <a:pt x="793750" y="254000"/>
                </a:cubicBezTo>
                <a:cubicBezTo>
                  <a:pt x="636270" y="254000"/>
                  <a:pt x="563880" y="208280"/>
                  <a:pt x="472440" y="148590"/>
                </a:cubicBezTo>
                <a:cubicBezTo>
                  <a:pt x="368300" y="82550"/>
                  <a:pt x="238760" y="0"/>
                  <a:pt x="0" y="0"/>
                </a:cubicBezTo>
                <a:lnTo>
                  <a:pt x="0" y="5703960"/>
                </a:lnTo>
                <a:lnTo>
                  <a:pt x="6350000" y="5703960"/>
                </a:lnTo>
                <a:lnTo>
                  <a:pt x="6350000" y="0"/>
                </a:lnTo>
                <a:cubicBezTo>
                  <a:pt x="6111240" y="0"/>
                  <a:pt x="5981700" y="82550"/>
                  <a:pt x="5877560" y="149860"/>
                </a:cubicBezTo>
                <a:close/>
              </a:path>
            </a:pathLst>
          </a:custGeom>
          <a:solidFill>
            <a:srgbClr val="F7D038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6731350" y="873125"/>
            <a:ext cx="1968714" cy="4268214"/>
          </a:xfrm>
          <a:custGeom>
            <a:rect b="b" l="l" r="r" t="t"/>
            <a:pathLst>
              <a:path extrusionOk="0" h="3374082" w="1556296">
                <a:moveTo>
                  <a:pt x="0" y="0"/>
                </a:moveTo>
                <a:lnTo>
                  <a:pt x="1556295" y="0"/>
                </a:lnTo>
                <a:lnTo>
                  <a:pt x="1556295" y="3374082"/>
                </a:lnTo>
                <a:lnTo>
                  <a:pt x="0" y="33740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8" name="Google Shape;58;p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" name="Google Shape;59;p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8"/>
          <p:cNvSpPr/>
          <p:nvPr/>
        </p:nvSpPr>
        <p:spPr>
          <a:xfrm rot="-534013">
            <a:off x="3327280" y="3578896"/>
            <a:ext cx="2489434" cy="1795505"/>
          </a:xfrm>
          <a:custGeom>
            <a:rect b="b" l="l" r="r" t="t"/>
            <a:pathLst>
              <a:path extrusionOk="0" h="1587370" w="2200859">
                <a:moveTo>
                  <a:pt x="0" y="0"/>
                </a:moveTo>
                <a:lnTo>
                  <a:pt x="2200859" y="0"/>
                </a:lnTo>
                <a:lnTo>
                  <a:pt x="2200859" y="1587370"/>
                </a:lnTo>
                <a:lnTo>
                  <a:pt x="0" y="15873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9"/>
          <p:cNvSpPr/>
          <p:nvPr/>
        </p:nvSpPr>
        <p:spPr>
          <a:xfrm>
            <a:off x="6548598" y="306026"/>
            <a:ext cx="1923842" cy="4836503"/>
          </a:xfrm>
          <a:custGeom>
            <a:rect b="b" l="l" r="r" t="t"/>
            <a:pathLst>
              <a:path extrusionOk="0" h="2962636" w="1178464">
                <a:moveTo>
                  <a:pt x="0" y="0"/>
                </a:moveTo>
                <a:lnTo>
                  <a:pt x="1178464" y="0"/>
                </a:lnTo>
                <a:lnTo>
                  <a:pt x="1178464" y="2962635"/>
                </a:lnTo>
                <a:lnTo>
                  <a:pt x="0" y="29626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-119" r="-119" t="0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aytone One"/>
              <a:buChar char="●"/>
              <a:defRPr sz="1800">
                <a:solidFill>
                  <a:schemeClr val="dk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bas Neue"/>
              <a:buChar char="○"/>
              <a:defRPr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jp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4B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/>
          <p:nvPr/>
        </p:nvSpPr>
        <p:spPr>
          <a:xfrm rot="5400000">
            <a:off x="-300705" y="-204779"/>
            <a:ext cx="5984875" cy="5375982"/>
          </a:xfrm>
          <a:custGeom>
            <a:rect b="b" l="l" r="r" t="t"/>
            <a:pathLst>
              <a:path extrusionOk="0" h="5703960" w="6350000">
                <a:moveTo>
                  <a:pt x="5877560" y="149860"/>
                </a:moveTo>
                <a:cubicBezTo>
                  <a:pt x="5786120" y="208280"/>
                  <a:pt x="5713730" y="255270"/>
                  <a:pt x="5556250" y="255270"/>
                </a:cubicBezTo>
                <a:cubicBezTo>
                  <a:pt x="5398770" y="255270"/>
                  <a:pt x="5326380" y="209550"/>
                  <a:pt x="5234940" y="149860"/>
                </a:cubicBezTo>
                <a:cubicBezTo>
                  <a:pt x="5130800" y="82550"/>
                  <a:pt x="5001260" y="0"/>
                  <a:pt x="4762500" y="0"/>
                </a:cubicBezTo>
                <a:cubicBezTo>
                  <a:pt x="4523740" y="0"/>
                  <a:pt x="4394200" y="82550"/>
                  <a:pt x="4290060" y="148590"/>
                </a:cubicBezTo>
                <a:cubicBezTo>
                  <a:pt x="4198620" y="207010"/>
                  <a:pt x="4126230" y="254000"/>
                  <a:pt x="3968750" y="254000"/>
                </a:cubicBezTo>
                <a:cubicBezTo>
                  <a:pt x="3811270" y="254000"/>
                  <a:pt x="3738880" y="208280"/>
                  <a:pt x="3647440" y="148590"/>
                </a:cubicBezTo>
                <a:cubicBezTo>
                  <a:pt x="3543300" y="82550"/>
                  <a:pt x="3413760" y="0"/>
                  <a:pt x="3175000" y="0"/>
                </a:cubicBezTo>
                <a:cubicBezTo>
                  <a:pt x="2936240" y="0"/>
                  <a:pt x="2806700" y="82550"/>
                  <a:pt x="2702560" y="148590"/>
                </a:cubicBezTo>
                <a:cubicBezTo>
                  <a:pt x="2611120" y="207010"/>
                  <a:pt x="2538730" y="254000"/>
                  <a:pt x="2381250" y="254000"/>
                </a:cubicBezTo>
                <a:cubicBezTo>
                  <a:pt x="2223770" y="254000"/>
                  <a:pt x="2151380" y="208280"/>
                  <a:pt x="2059940" y="148590"/>
                </a:cubicBezTo>
                <a:cubicBezTo>
                  <a:pt x="1955800" y="82550"/>
                  <a:pt x="1826260" y="0"/>
                  <a:pt x="1587500" y="0"/>
                </a:cubicBezTo>
                <a:cubicBezTo>
                  <a:pt x="1348740" y="0"/>
                  <a:pt x="1219200" y="82550"/>
                  <a:pt x="1115060" y="148590"/>
                </a:cubicBezTo>
                <a:cubicBezTo>
                  <a:pt x="1023620" y="207010"/>
                  <a:pt x="951230" y="254000"/>
                  <a:pt x="793750" y="254000"/>
                </a:cubicBezTo>
                <a:cubicBezTo>
                  <a:pt x="636270" y="254000"/>
                  <a:pt x="563880" y="208280"/>
                  <a:pt x="472440" y="148590"/>
                </a:cubicBezTo>
                <a:cubicBezTo>
                  <a:pt x="368300" y="82550"/>
                  <a:pt x="238760" y="0"/>
                  <a:pt x="0" y="0"/>
                </a:cubicBezTo>
                <a:lnTo>
                  <a:pt x="0" y="5703960"/>
                </a:lnTo>
                <a:lnTo>
                  <a:pt x="6350000" y="5703960"/>
                </a:lnTo>
                <a:lnTo>
                  <a:pt x="6350000" y="0"/>
                </a:lnTo>
                <a:cubicBezTo>
                  <a:pt x="6111240" y="0"/>
                  <a:pt x="5981700" y="82550"/>
                  <a:pt x="5877560" y="149860"/>
                </a:cubicBezTo>
                <a:close/>
              </a:path>
            </a:pathLst>
          </a:custGeom>
          <a:gradFill>
            <a:gsLst>
              <a:gs pos="0">
                <a:srgbClr val="E9FBFF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4289172" y="193400"/>
            <a:ext cx="4549389" cy="4583767"/>
          </a:xfrm>
          <a:custGeom>
            <a:rect b="b" l="l" r="r" t="t"/>
            <a:pathLst>
              <a:path extrusionOk="0" h="9167534" w="9098777">
                <a:moveTo>
                  <a:pt x="0" y="0"/>
                </a:moveTo>
                <a:lnTo>
                  <a:pt x="9098777" y="0"/>
                </a:lnTo>
                <a:lnTo>
                  <a:pt x="9098777" y="9167534"/>
                </a:lnTo>
                <a:lnTo>
                  <a:pt x="0" y="91675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4" name="Google Shape;74;p11"/>
          <p:cNvSpPr txBox="1"/>
          <p:nvPr/>
        </p:nvSpPr>
        <p:spPr>
          <a:xfrm>
            <a:off x="-334340" y="1245623"/>
            <a:ext cx="58347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00204B"/>
                </a:solidFill>
                <a:latin typeface="Paytone One"/>
                <a:ea typeface="Paytone One"/>
                <a:cs typeface="Paytone One"/>
                <a:sym typeface="Paytone One"/>
              </a:rPr>
              <a:t>Predicting Consumer Spending Patterns in Retail</a:t>
            </a:r>
            <a:endParaRPr sz="100"/>
          </a:p>
        </p:txBody>
      </p:sp>
      <p:sp>
        <p:nvSpPr>
          <p:cNvPr id="75" name="Google Shape;75;p11"/>
          <p:cNvSpPr/>
          <p:nvPr/>
        </p:nvSpPr>
        <p:spPr>
          <a:xfrm rot="-1043976">
            <a:off x="6535697" y="3397384"/>
            <a:ext cx="2042687" cy="689407"/>
          </a:xfrm>
          <a:custGeom>
            <a:rect b="b" l="l" r="r" t="t"/>
            <a:pathLst>
              <a:path extrusionOk="0" h="1378814" w="4085374">
                <a:moveTo>
                  <a:pt x="0" y="0"/>
                </a:moveTo>
                <a:lnTo>
                  <a:pt x="4085374" y="0"/>
                </a:lnTo>
                <a:lnTo>
                  <a:pt x="4085374" y="1378813"/>
                </a:lnTo>
                <a:lnTo>
                  <a:pt x="0" y="13788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76" name="Google Shape;76;p11"/>
          <p:cNvGrpSpPr/>
          <p:nvPr/>
        </p:nvGrpSpPr>
        <p:grpSpPr>
          <a:xfrm>
            <a:off x="925175" y="3168324"/>
            <a:ext cx="3315648" cy="1147535"/>
            <a:chOff x="0" y="-38100"/>
            <a:chExt cx="2198997" cy="334120"/>
          </a:xfrm>
        </p:grpSpPr>
        <p:sp>
          <p:nvSpPr>
            <p:cNvPr id="77" name="Google Shape;77;p11"/>
            <p:cNvSpPr/>
            <p:nvPr/>
          </p:nvSpPr>
          <p:spPr>
            <a:xfrm>
              <a:off x="0" y="0"/>
              <a:ext cx="2198997" cy="296020"/>
            </a:xfrm>
            <a:custGeom>
              <a:rect b="b" l="l" r="r" t="t"/>
              <a:pathLst>
                <a:path extrusionOk="0" h="296020" w="2198997">
                  <a:moveTo>
                    <a:pt x="22689" y="0"/>
                  </a:moveTo>
                  <a:lnTo>
                    <a:pt x="2176308" y="0"/>
                  </a:lnTo>
                  <a:cubicBezTo>
                    <a:pt x="2182325" y="0"/>
                    <a:pt x="2188096" y="2390"/>
                    <a:pt x="2192351" y="6645"/>
                  </a:cubicBezTo>
                  <a:cubicBezTo>
                    <a:pt x="2196606" y="10900"/>
                    <a:pt x="2198997" y="16671"/>
                    <a:pt x="2198997" y="22689"/>
                  </a:cubicBezTo>
                  <a:lnTo>
                    <a:pt x="2198997" y="273331"/>
                  </a:lnTo>
                  <a:cubicBezTo>
                    <a:pt x="2198997" y="285862"/>
                    <a:pt x="2188838" y="296020"/>
                    <a:pt x="2176308" y="296020"/>
                  </a:cubicBezTo>
                  <a:lnTo>
                    <a:pt x="22689" y="296020"/>
                  </a:lnTo>
                  <a:cubicBezTo>
                    <a:pt x="16671" y="296020"/>
                    <a:pt x="10900" y="293629"/>
                    <a:pt x="6645" y="289374"/>
                  </a:cubicBezTo>
                  <a:cubicBezTo>
                    <a:pt x="2390" y="285119"/>
                    <a:pt x="0" y="279348"/>
                    <a:pt x="0" y="273331"/>
                  </a:cubicBezTo>
                  <a:lnTo>
                    <a:pt x="0" y="22689"/>
                  </a:lnTo>
                  <a:cubicBezTo>
                    <a:pt x="0" y="16671"/>
                    <a:pt x="2390" y="10900"/>
                    <a:pt x="6645" y="6645"/>
                  </a:cubicBezTo>
                  <a:cubicBezTo>
                    <a:pt x="10900" y="2390"/>
                    <a:pt x="16671" y="0"/>
                    <a:pt x="22689" y="0"/>
                  </a:cubicBezTo>
                  <a:close/>
                </a:path>
              </a:pathLst>
            </a:custGeom>
            <a:solidFill>
              <a:srgbClr val="00204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1"/>
            <p:cNvSpPr txBox="1"/>
            <p:nvPr/>
          </p:nvSpPr>
          <p:spPr>
            <a:xfrm>
              <a:off x="0" y="-38100"/>
              <a:ext cx="2198997" cy="3341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" name="Google Shape;79;p11"/>
          <p:cNvSpPr txBox="1"/>
          <p:nvPr/>
        </p:nvSpPr>
        <p:spPr>
          <a:xfrm>
            <a:off x="925175" y="3502825"/>
            <a:ext cx="3593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457200" lvl="0" marL="45720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5CEDE"/>
                </a:solidFill>
                <a:latin typeface="Poppins Black"/>
                <a:ea typeface="Poppins Black"/>
                <a:cs typeface="Poppins Black"/>
                <a:sym typeface="Poppins Black"/>
              </a:rPr>
              <a:t>Shadin Chatila</a:t>
            </a:r>
            <a:endParaRPr b="1" sz="1600">
              <a:solidFill>
                <a:srgbClr val="A5CEDE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0" lvl="0" marL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5CEDE"/>
                </a:solidFill>
                <a:latin typeface="Poppins Black"/>
                <a:ea typeface="Poppins Black"/>
                <a:cs typeface="Poppins Black"/>
                <a:sym typeface="Poppins Black"/>
              </a:rPr>
              <a:t>DSC 680 - Applied Data Science</a:t>
            </a:r>
            <a:endParaRPr b="1" sz="1600">
              <a:solidFill>
                <a:srgbClr val="A5CEDE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A5CEDE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9FBFF"/>
            </a:gs>
            <a:gs pos="100000">
              <a:srgbClr val="FFFFFF"/>
            </a:gs>
          </a:gsLst>
          <a:lin ang="0" scaled="0"/>
        </a:gra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"/>
          <p:cNvSpPr/>
          <p:nvPr/>
        </p:nvSpPr>
        <p:spPr>
          <a:xfrm>
            <a:off x="2372748" y="372818"/>
            <a:ext cx="4398503" cy="4397863"/>
          </a:xfrm>
          <a:custGeom>
            <a:rect b="b" l="l" r="r" t="t"/>
            <a:pathLst>
              <a:path extrusionOk="0" h="6539573" w="6540525">
                <a:moveTo>
                  <a:pt x="5684545" y="1101865"/>
                </a:moveTo>
                <a:cubicBezTo>
                  <a:pt x="5560364" y="886829"/>
                  <a:pt x="5335181" y="766521"/>
                  <a:pt x="5103533" y="766356"/>
                </a:cubicBezTo>
                <a:lnTo>
                  <a:pt x="5103571" y="766318"/>
                </a:lnTo>
                <a:cubicBezTo>
                  <a:pt x="4871923" y="766115"/>
                  <a:pt x="4646701" y="645821"/>
                  <a:pt x="4522559" y="430810"/>
                </a:cubicBezTo>
                <a:cubicBezTo>
                  <a:pt x="4337317" y="109919"/>
                  <a:pt x="3927030" y="0"/>
                  <a:pt x="3606140" y="185281"/>
                </a:cubicBezTo>
                <a:lnTo>
                  <a:pt x="3606089" y="185319"/>
                </a:lnTo>
                <a:lnTo>
                  <a:pt x="3606089" y="185115"/>
                </a:lnTo>
                <a:cubicBezTo>
                  <a:pt x="3406788" y="299936"/>
                  <a:pt x="3153854" y="309029"/>
                  <a:pt x="2939771" y="187630"/>
                </a:cubicBezTo>
                <a:cubicBezTo>
                  <a:pt x="2836743" y="126902"/>
                  <a:pt x="2719296" y="94958"/>
                  <a:pt x="2599703" y="95136"/>
                </a:cubicBezTo>
                <a:cubicBezTo>
                  <a:pt x="2351405" y="95136"/>
                  <a:pt x="2134641" y="230048"/>
                  <a:pt x="2018614" y="430568"/>
                </a:cubicBezTo>
                <a:lnTo>
                  <a:pt x="2018614" y="430530"/>
                </a:lnTo>
                <a:cubicBezTo>
                  <a:pt x="1902625" y="631012"/>
                  <a:pt x="1685811" y="765925"/>
                  <a:pt x="1437551" y="765925"/>
                </a:cubicBezTo>
                <a:cubicBezTo>
                  <a:pt x="1067029" y="765925"/>
                  <a:pt x="766686" y="1066267"/>
                  <a:pt x="766686" y="1436789"/>
                </a:cubicBezTo>
                <a:lnTo>
                  <a:pt x="766686" y="1436866"/>
                </a:lnTo>
                <a:lnTo>
                  <a:pt x="766483" y="1436789"/>
                </a:lnTo>
                <a:cubicBezTo>
                  <a:pt x="766280" y="1666672"/>
                  <a:pt x="647802" y="1890154"/>
                  <a:pt x="435902" y="2014906"/>
                </a:cubicBezTo>
                <a:cubicBezTo>
                  <a:pt x="331646" y="2073744"/>
                  <a:pt x="245134" y="2159541"/>
                  <a:pt x="185433" y="2263305"/>
                </a:cubicBezTo>
                <a:cubicBezTo>
                  <a:pt x="61277" y="2478367"/>
                  <a:pt x="69723" y="2733523"/>
                  <a:pt x="185395" y="2934246"/>
                </a:cubicBezTo>
                <a:lnTo>
                  <a:pt x="185357" y="2934246"/>
                </a:lnTo>
                <a:cubicBezTo>
                  <a:pt x="300939" y="3134932"/>
                  <a:pt x="309385" y="3390113"/>
                  <a:pt x="185230" y="3605149"/>
                </a:cubicBezTo>
                <a:cubicBezTo>
                  <a:pt x="0" y="3926002"/>
                  <a:pt x="109906" y="4336288"/>
                  <a:pt x="430797" y="4521569"/>
                </a:cubicBezTo>
                <a:lnTo>
                  <a:pt x="430835" y="4521607"/>
                </a:lnTo>
                <a:lnTo>
                  <a:pt x="430708" y="4521695"/>
                </a:lnTo>
                <a:cubicBezTo>
                  <a:pt x="631228" y="4637634"/>
                  <a:pt x="766077" y="4854448"/>
                  <a:pt x="766077" y="5102746"/>
                </a:cubicBezTo>
                <a:cubicBezTo>
                  <a:pt x="766077" y="5473268"/>
                  <a:pt x="1066419" y="5773611"/>
                  <a:pt x="1436929" y="5773611"/>
                </a:cubicBezTo>
                <a:cubicBezTo>
                  <a:pt x="1685239" y="5773611"/>
                  <a:pt x="1901965" y="5908497"/>
                  <a:pt x="2018030" y="6109018"/>
                </a:cubicBezTo>
                <a:cubicBezTo>
                  <a:pt x="2134019" y="6309449"/>
                  <a:pt x="2350821" y="6444425"/>
                  <a:pt x="2599093" y="6444425"/>
                </a:cubicBezTo>
                <a:cubicBezTo>
                  <a:pt x="2718685" y="6444579"/>
                  <a:pt x="2836127" y="6412633"/>
                  <a:pt x="2939161" y="6351918"/>
                </a:cubicBezTo>
                <a:cubicBezTo>
                  <a:pt x="3153194" y="6230544"/>
                  <a:pt x="3406191" y="6239637"/>
                  <a:pt x="3605479" y="6354496"/>
                </a:cubicBezTo>
                <a:lnTo>
                  <a:pt x="3605479" y="6354255"/>
                </a:lnTo>
                <a:lnTo>
                  <a:pt x="3605517" y="6354331"/>
                </a:lnTo>
                <a:cubicBezTo>
                  <a:pt x="3926408" y="6539573"/>
                  <a:pt x="4336694" y="6429617"/>
                  <a:pt x="4521987" y="6108764"/>
                </a:cubicBezTo>
                <a:cubicBezTo>
                  <a:pt x="4646130" y="5893766"/>
                  <a:pt x="4871314" y="5773446"/>
                  <a:pt x="5102961" y="5773281"/>
                </a:cubicBezTo>
                <a:lnTo>
                  <a:pt x="5102911" y="5773192"/>
                </a:lnTo>
                <a:cubicBezTo>
                  <a:pt x="5334558" y="5773027"/>
                  <a:pt x="5559780" y="5652707"/>
                  <a:pt x="5683885" y="5437709"/>
                </a:cubicBezTo>
                <a:cubicBezTo>
                  <a:pt x="5745010" y="5331855"/>
                  <a:pt x="5774017" y="5216234"/>
                  <a:pt x="5773890" y="5102213"/>
                </a:cubicBezTo>
                <a:lnTo>
                  <a:pt x="5773979" y="5102290"/>
                </a:lnTo>
                <a:cubicBezTo>
                  <a:pt x="5774182" y="4878846"/>
                  <a:pt x="5886145" y="4661358"/>
                  <a:pt x="6087059" y="4534828"/>
                </a:cubicBezTo>
                <a:cubicBezTo>
                  <a:pt x="6195364" y="4477881"/>
                  <a:pt x="6289357" y="4390620"/>
                  <a:pt x="6355029" y="4276866"/>
                </a:cubicBezTo>
                <a:cubicBezTo>
                  <a:pt x="6479222" y="4061753"/>
                  <a:pt x="6470777" y="3806572"/>
                  <a:pt x="6355118" y="3605886"/>
                </a:cubicBezTo>
                <a:lnTo>
                  <a:pt x="6355156" y="3605886"/>
                </a:lnTo>
                <a:cubicBezTo>
                  <a:pt x="6239535" y="3405201"/>
                  <a:pt x="6231077" y="3150020"/>
                  <a:pt x="6355245" y="2934971"/>
                </a:cubicBezTo>
                <a:cubicBezTo>
                  <a:pt x="6540525" y="2614080"/>
                  <a:pt x="6430568" y="2203832"/>
                  <a:pt x="6109677" y="2018552"/>
                </a:cubicBezTo>
                <a:lnTo>
                  <a:pt x="6109627" y="2018501"/>
                </a:lnTo>
                <a:lnTo>
                  <a:pt x="6109754" y="2018463"/>
                </a:lnTo>
                <a:cubicBezTo>
                  <a:pt x="5910847" y="1903375"/>
                  <a:pt x="5776557" y="1689088"/>
                  <a:pt x="5774436" y="1443267"/>
                </a:cubicBezTo>
                <a:cubicBezTo>
                  <a:pt x="5775604" y="1327265"/>
                  <a:pt x="5746686" y="1209536"/>
                  <a:pt x="5684545" y="1101865"/>
                </a:cubicBezTo>
              </a:path>
            </a:pathLst>
          </a:custGeom>
          <a:solidFill>
            <a:srgbClr val="A5CEDE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0"/>
          <p:cNvSpPr/>
          <p:nvPr/>
        </p:nvSpPr>
        <p:spPr>
          <a:xfrm>
            <a:off x="2579413" y="578825"/>
            <a:ext cx="3989720" cy="3989140"/>
          </a:xfrm>
          <a:custGeom>
            <a:rect b="b" l="l" r="r" t="t"/>
            <a:pathLst>
              <a:path extrusionOk="0" h="6539573" w="6540525">
                <a:moveTo>
                  <a:pt x="5684545" y="1101865"/>
                </a:moveTo>
                <a:cubicBezTo>
                  <a:pt x="5560364" y="886829"/>
                  <a:pt x="5335181" y="766521"/>
                  <a:pt x="5103533" y="766356"/>
                </a:cubicBezTo>
                <a:lnTo>
                  <a:pt x="5103571" y="766318"/>
                </a:lnTo>
                <a:cubicBezTo>
                  <a:pt x="4871923" y="766115"/>
                  <a:pt x="4646701" y="645821"/>
                  <a:pt x="4522559" y="430810"/>
                </a:cubicBezTo>
                <a:cubicBezTo>
                  <a:pt x="4337317" y="109919"/>
                  <a:pt x="3927030" y="0"/>
                  <a:pt x="3606140" y="185281"/>
                </a:cubicBezTo>
                <a:lnTo>
                  <a:pt x="3606089" y="185319"/>
                </a:lnTo>
                <a:lnTo>
                  <a:pt x="3606089" y="185115"/>
                </a:lnTo>
                <a:cubicBezTo>
                  <a:pt x="3406788" y="299936"/>
                  <a:pt x="3153854" y="309029"/>
                  <a:pt x="2939771" y="187630"/>
                </a:cubicBezTo>
                <a:cubicBezTo>
                  <a:pt x="2836743" y="126902"/>
                  <a:pt x="2719296" y="94958"/>
                  <a:pt x="2599703" y="95136"/>
                </a:cubicBezTo>
                <a:cubicBezTo>
                  <a:pt x="2351405" y="95136"/>
                  <a:pt x="2134641" y="230048"/>
                  <a:pt x="2018614" y="430568"/>
                </a:cubicBezTo>
                <a:lnTo>
                  <a:pt x="2018614" y="430530"/>
                </a:lnTo>
                <a:cubicBezTo>
                  <a:pt x="1902625" y="631012"/>
                  <a:pt x="1685811" y="765925"/>
                  <a:pt x="1437551" y="765925"/>
                </a:cubicBezTo>
                <a:cubicBezTo>
                  <a:pt x="1067029" y="765925"/>
                  <a:pt x="766686" y="1066267"/>
                  <a:pt x="766686" y="1436789"/>
                </a:cubicBezTo>
                <a:lnTo>
                  <a:pt x="766686" y="1436866"/>
                </a:lnTo>
                <a:lnTo>
                  <a:pt x="766483" y="1436789"/>
                </a:lnTo>
                <a:cubicBezTo>
                  <a:pt x="766280" y="1666672"/>
                  <a:pt x="647802" y="1890154"/>
                  <a:pt x="435902" y="2014906"/>
                </a:cubicBezTo>
                <a:cubicBezTo>
                  <a:pt x="331646" y="2073744"/>
                  <a:pt x="245134" y="2159541"/>
                  <a:pt x="185433" y="2263305"/>
                </a:cubicBezTo>
                <a:cubicBezTo>
                  <a:pt x="61277" y="2478367"/>
                  <a:pt x="69723" y="2733523"/>
                  <a:pt x="185395" y="2934246"/>
                </a:cubicBezTo>
                <a:lnTo>
                  <a:pt x="185357" y="2934246"/>
                </a:lnTo>
                <a:cubicBezTo>
                  <a:pt x="300939" y="3134932"/>
                  <a:pt x="309385" y="3390113"/>
                  <a:pt x="185230" y="3605149"/>
                </a:cubicBezTo>
                <a:cubicBezTo>
                  <a:pt x="0" y="3926002"/>
                  <a:pt x="109906" y="4336288"/>
                  <a:pt x="430797" y="4521569"/>
                </a:cubicBezTo>
                <a:lnTo>
                  <a:pt x="430835" y="4521607"/>
                </a:lnTo>
                <a:lnTo>
                  <a:pt x="430708" y="4521695"/>
                </a:lnTo>
                <a:cubicBezTo>
                  <a:pt x="631228" y="4637634"/>
                  <a:pt x="766077" y="4854448"/>
                  <a:pt x="766077" y="5102746"/>
                </a:cubicBezTo>
                <a:cubicBezTo>
                  <a:pt x="766077" y="5473268"/>
                  <a:pt x="1066419" y="5773611"/>
                  <a:pt x="1436929" y="5773611"/>
                </a:cubicBezTo>
                <a:cubicBezTo>
                  <a:pt x="1685239" y="5773611"/>
                  <a:pt x="1901965" y="5908497"/>
                  <a:pt x="2018030" y="6109018"/>
                </a:cubicBezTo>
                <a:cubicBezTo>
                  <a:pt x="2134019" y="6309449"/>
                  <a:pt x="2350821" y="6444425"/>
                  <a:pt x="2599093" y="6444425"/>
                </a:cubicBezTo>
                <a:cubicBezTo>
                  <a:pt x="2718685" y="6444579"/>
                  <a:pt x="2836127" y="6412633"/>
                  <a:pt x="2939161" y="6351918"/>
                </a:cubicBezTo>
                <a:cubicBezTo>
                  <a:pt x="3153194" y="6230544"/>
                  <a:pt x="3406191" y="6239637"/>
                  <a:pt x="3605479" y="6354496"/>
                </a:cubicBezTo>
                <a:lnTo>
                  <a:pt x="3605479" y="6354255"/>
                </a:lnTo>
                <a:lnTo>
                  <a:pt x="3605517" y="6354331"/>
                </a:lnTo>
                <a:cubicBezTo>
                  <a:pt x="3926408" y="6539573"/>
                  <a:pt x="4336694" y="6429617"/>
                  <a:pt x="4521987" y="6108764"/>
                </a:cubicBezTo>
                <a:cubicBezTo>
                  <a:pt x="4646130" y="5893766"/>
                  <a:pt x="4871314" y="5773446"/>
                  <a:pt x="5102961" y="5773281"/>
                </a:cubicBezTo>
                <a:lnTo>
                  <a:pt x="5102911" y="5773192"/>
                </a:lnTo>
                <a:cubicBezTo>
                  <a:pt x="5334558" y="5773027"/>
                  <a:pt x="5559780" y="5652707"/>
                  <a:pt x="5683885" y="5437709"/>
                </a:cubicBezTo>
                <a:cubicBezTo>
                  <a:pt x="5745010" y="5331855"/>
                  <a:pt x="5774017" y="5216234"/>
                  <a:pt x="5773890" y="5102213"/>
                </a:cubicBezTo>
                <a:lnTo>
                  <a:pt x="5773979" y="5102290"/>
                </a:lnTo>
                <a:cubicBezTo>
                  <a:pt x="5774182" y="4878846"/>
                  <a:pt x="5886145" y="4661358"/>
                  <a:pt x="6087059" y="4534828"/>
                </a:cubicBezTo>
                <a:cubicBezTo>
                  <a:pt x="6195364" y="4477881"/>
                  <a:pt x="6289357" y="4390620"/>
                  <a:pt x="6355029" y="4276866"/>
                </a:cubicBezTo>
                <a:cubicBezTo>
                  <a:pt x="6479222" y="4061753"/>
                  <a:pt x="6470777" y="3806572"/>
                  <a:pt x="6355118" y="3605886"/>
                </a:cubicBezTo>
                <a:lnTo>
                  <a:pt x="6355156" y="3605886"/>
                </a:lnTo>
                <a:cubicBezTo>
                  <a:pt x="6239535" y="3405201"/>
                  <a:pt x="6231077" y="3150020"/>
                  <a:pt x="6355245" y="2934971"/>
                </a:cubicBezTo>
                <a:cubicBezTo>
                  <a:pt x="6540525" y="2614080"/>
                  <a:pt x="6430568" y="2203832"/>
                  <a:pt x="6109677" y="2018552"/>
                </a:cubicBezTo>
                <a:lnTo>
                  <a:pt x="6109627" y="2018501"/>
                </a:lnTo>
                <a:lnTo>
                  <a:pt x="6109754" y="2018463"/>
                </a:lnTo>
                <a:cubicBezTo>
                  <a:pt x="5910847" y="1903375"/>
                  <a:pt x="5776557" y="1689088"/>
                  <a:pt x="5774436" y="1443267"/>
                </a:cubicBezTo>
                <a:cubicBezTo>
                  <a:pt x="5775604" y="1327265"/>
                  <a:pt x="5746686" y="1209536"/>
                  <a:pt x="5684545" y="1101865"/>
                </a:cubicBezTo>
              </a:path>
            </a:pathLst>
          </a:custGeom>
          <a:solidFill>
            <a:srgbClr val="00204B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0"/>
          <p:cNvSpPr/>
          <p:nvPr/>
        </p:nvSpPr>
        <p:spPr>
          <a:xfrm>
            <a:off x="2675281" y="675269"/>
            <a:ext cx="3793505" cy="3792952"/>
          </a:xfrm>
          <a:custGeom>
            <a:rect b="b" l="l" r="r" t="t"/>
            <a:pathLst>
              <a:path extrusionOk="0" h="6539573" w="6540525">
                <a:moveTo>
                  <a:pt x="5684545" y="1101865"/>
                </a:moveTo>
                <a:cubicBezTo>
                  <a:pt x="5560364" y="886829"/>
                  <a:pt x="5335181" y="766521"/>
                  <a:pt x="5103533" y="766356"/>
                </a:cubicBezTo>
                <a:lnTo>
                  <a:pt x="5103571" y="766318"/>
                </a:lnTo>
                <a:cubicBezTo>
                  <a:pt x="4871923" y="766115"/>
                  <a:pt x="4646701" y="645821"/>
                  <a:pt x="4522559" y="430810"/>
                </a:cubicBezTo>
                <a:cubicBezTo>
                  <a:pt x="4337317" y="109919"/>
                  <a:pt x="3927030" y="0"/>
                  <a:pt x="3606140" y="185281"/>
                </a:cubicBezTo>
                <a:lnTo>
                  <a:pt x="3606089" y="185319"/>
                </a:lnTo>
                <a:lnTo>
                  <a:pt x="3606089" y="185115"/>
                </a:lnTo>
                <a:cubicBezTo>
                  <a:pt x="3406788" y="299936"/>
                  <a:pt x="3153854" y="309029"/>
                  <a:pt x="2939771" y="187630"/>
                </a:cubicBezTo>
                <a:cubicBezTo>
                  <a:pt x="2836743" y="126902"/>
                  <a:pt x="2719296" y="94958"/>
                  <a:pt x="2599703" y="95136"/>
                </a:cubicBezTo>
                <a:cubicBezTo>
                  <a:pt x="2351405" y="95136"/>
                  <a:pt x="2134641" y="230048"/>
                  <a:pt x="2018614" y="430568"/>
                </a:cubicBezTo>
                <a:lnTo>
                  <a:pt x="2018614" y="430530"/>
                </a:lnTo>
                <a:cubicBezTo>
                  <a:pt x="1902625" y="631012"/>
                  <a:pt x="1685811" y="765925"/>
                  <a:pt x="1437551" y="765925"/>
                </a:cubicBezTo>
                <a:cubicBezTo>
                  <a:pt x="1067029" y="765925"/>
                  <a:pt x="766686" y="1066267"/>
                  <a:pt x="766686" y="1436789"/>
                </a:cubicBezTo>
                <a:lnTo>
                  <a:pt x="766686" y="1436866"/>
                </a:lnTo>
                <a:lnTo>
                  <a:pt x="766483" y="1436789"/>
                </a:lnTo>
                <a:cubicBezTo>
                  <a:pt x="766280" y="1666672"/>
                  <a:pt x="647802" y="1890154"/>
                  <a:pt x="435902" y="2014906"/>
                </a:cubicBezTo>
                <a:cubicBezTo>
                  <a:pt x="331646" y="2073744"/>
                  <a:pt x="245134" y="2159541"/>
                  <a:pt x="185433" y="2263305"/>
                </a:cubicBezTo>
                <a:cubicBezTo>
                  <a:pt x="61277" y="2478367"/>
                  <a:pt x="69723" y="2733523"/>
                  <a:pt x="185395" y="2934246"/>
                </a:cubicBezTo>
                <a:lnTo>
                  <a:pt x="185357" y="2934246"/>
                </a:lnTo>
                <a:cubicBezTo>
                  <a:pt x="300939" y="3134932"/>
                  <a:pt x="309385" y="3390113"/>
                  <a:pt x="185230" y="3605149"/>
                </a:cubicBezTo>
                <a:cubicBezTo>
                  <a:pt x="0" y="3926002"/>
                  <a:pt x="109906" y="4336288"/>
                  <a:pt x="430797" y="4521569"/>
                </a:cubicBezTo>
                <a:lnTo>
                  <a:pt x="430835" y="4521607"/>
                </a:lnTo>
                <a:lnTo>
                  <a:pt x="430708" y="4521695"/>
                </a:lnTo>
                <a:cubicBezTo>
                  <a:pt x="631228" y="4637634"/>
                  <a:pt x="766077" y="4854448"/>
                  <a:pt x="766077" y="5102746"/>
                </a:cubicBezTo>
                <a:cubicBezTo>
                  <a:pt x="766077" y="5473268"/>
                  <a:pt x="1066419" y="5773611"/>
                  <a:pt x="1436929" y="5773611"/>
                </a:cubicBezTo>
                <a:cubicBezTo>
                  <a:pt x="1685239" y="5773611"/>
                  <a:pt x="1901965" y="5908497"/>
                  <a:pt x="2018030" y="6109018"/>
                </a:cubicBezTo>
                <a:cubicBezTo>
                  <a:pt x="2134019" y="6309449"/>
                  <a:pt x="2350821" y="6444425"/>
                  <a:pt x="2599093" y="6444425"/>
                </a:cubicBezTo>
                <a:cubicBezTo>
                  <a:pt x="2718685" y="6444579"/>
                  <a:pt x="2836127" y="6412633"/>
                  <a:pt x="2939161" y="6351918"/>
                </a:cubicBezTo>
                <a:cubicBezTo>
                  <a:pt x="3153194" y="6230544"/>
                  <a:pt x="3406191" y="6239637"/>
                  <a:pt x="3605479" y="6354496"/>
                </a:cubicBezTo>
                <a:lnTo>
                  <a:pt x="3605479" y="6354255"/>
                </a:lnTo>
                <a:lnTo>
                  <a:pt x="3605517" y="6354331"/>
                </a:lnTo>
                <a:cubicBezTo>
                  <a:pt x="3926408" y="6539573"/>
                  <a:pt x="4336694" y="6429617"/>
                  <a:pt x="4521987" y="6108764"/>
                </a:cubicBezTo>
                <a:cubicBezTo>
                  <a:pt x="4646130" y="5893766"/>
                  <a:pt x="4871314" y="5773446"/>
                  <a:pt x="5102961" y="5773281"/>
                </a:cubicBezTo>
                <a:lnTo>
                  <a:pt x="5102911" y="5773192"/>
                </a:lnTo>
                <a:cubicBezTo>
                  <a:pt x="5334558" y="5773027"/>
                  <a:pt x="5559780" y="5652707"/>
                  <a:pt x="5683885" y="5437709"/>
                </a:cubicBezTo>
                <a:cubicBezTo>
                  <a:pt x="5745010" y="5331855"/>
                  <a:pt x="5774017" y="5216234"/>
                  <a:pt x="5773890" y="5102213"/>
                </a:cubicBezTo>
                <a:lnTo>
                  <a:pt x="5773979" y="5102290"/>
                </a:lnTo>
                <a:cubicBezTo>
                  <a:pt x="5774182" y="4878846"/>
                  <a:pt x="5886145" y="4661358"/>
                  <a:pt x="6087059" y="4534828"/>
                </a:cubicBezTo>
                <a:cubicBezTo>
                  <a:pt x="6195364" y="4477881"/>
                  <a:pt x="6289357" y="4390620"/>
                  <a:pt x="6355029" y="4276866"/>
                </a:cubicBezTo>
                <a:cubicBezTo>
                  <a:pt x="6479222" y="4061753"/>
                  <a:pt x="6470777" y="3806572"/>
                  <a:pt x="6355118" y="3605886"/>
                </a:cubicBezTo>
                <a:lnTo>
                  <a:pt x="6355156" y="3605886"/>
                </a:lnTo>
                <a:cubicBezTo>
                  <a:pt x="6239535" y="3405201"/>
                  <a:pt x="6231077" y="3150020"/>
                  <a:pt x="6355245" y="2934971"/>
                </a:cubicBezTo>
                <a:cubicBezTo>
                  <a:pt x="6540525" y="2614080"/>
                  <a:pt x="6430568" y="2203832"/>
                  <a:pt x="6109677" y="2018552"/>
                </a:cubicBezTo>
                <a:lnTo>
                  <a:pt x="6109627" y="2018501"/>
                </a:lnTo>
                <a:lnTo>
                  <a:pt x="6109754" y="2018463"/>
                </a:lnTo>
                <a:cubicBezTo>
                  <a:pt x="5910847" y="1903375"/>
                  <a:pt x="5776557" y="1689088"/>
                  <a:pt x="5774436" y="1443267"/>
                </a:cubicBezTo>
                <a:cubicBezTo>
                  <a:pt x="5775604" y="1327265"/>
                  <a:pt x="5746686" y="1209536"/>
                  <a:pt x="5684545" y="1101865"/>
                </a:cubicBezTo>
              </a:path>
            </a:pathLst>
          </a:custGeom>
          <a:solidFill>
            <a:srgbClr val="F7D038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0"/>
          <p:cNvSpPr txBox="1"/>
          <p:nvPr/>
        </p:nvSpPr>
        <p:spPr>
          <a:xfrm>
            <a:off x="6981032" y="1387531"/>
            <a:ext cx="230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204B"/>
                </a:solidFill>
                <a:latin typeface="Bebas Neue"/>
                <a:ea typeface="Bebas Neue"/>
                <a:cs typeface="Bebas Neue"/>
                <a:sym typeface="Bebas Neue"/>
              </a:rPr>
              <a:t>Model Limitations</a:t>
            </a:r>
            <a:endParaRPr sz="700"/>
          </a:p>
        </p:txBody>
      </p:sp>
      <p:sp>
        <p:nvSpPr>
          <p:cNvPr id="223" name="Google Shape;223;p20"/>
          <p:cNvSpPr txBox="1"/>
          <p:nvPr/>
        </p:nvSpPr>
        <p:spPr>
          <a:xfrm>
            <a:off x="6981032" y="3654293"/>
            <a:ext cx="230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204B"/>
                </a:solidFill>
                <a:latin typeface="Bebas Neue"/>
                <a:ea typeface="Bebas Neue"/>
                <a:cs typeface="Bebas Neue"/>
                <a:sym typeface="Bebas Neue"/>
              </a:rPr>
              <a:t>Next Steps</a:t>
            </a:r>
            <a:endParaRPr sz="700"/>
          </a:p>
        </p:txBody>
      </p:sp>
      <p:sp>
        <p:nvSpPr>
          <p:cNvPr id="224" name="Google Shape;224;p20"/>
          <p:cNvSpPr txBox="1"/>
          <p:nvPr/>
        </p:nvSpPr>
        <p:spPr>
          <a:xfrm>
            <a:off x="6981032" y="1792510"/>
            <a:ext cx="1243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Expanding the model to include more features, like income level or product categories.</a:t>
            </a:r>
            <a:endParaRPr sz="700"/>
          </a:p>
        </p:txBody>
      </p:sp>
      <p:sp>
        <p:nvSpPr>
          <p:cNvPr id="225" name="Google Shape;225;p20"/>
          <p:cNvSpPr txBox="1"/>
          <p:nvPr/>
        </p:nvSpPr>
        <p:spPr>
          <a:xfrm>
            <a:off x="6981032" y="4059272"/>
            <a:ext cx="1243800" cy="1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Explore more complex models (e.g., decision trees or random forests) for improved performance.</a:t>
            </a:r>
            <a:endParaRPr sz="700"/>
          </a:p>
        </p:txBody>
      </p:sp>
      <p:sp>
        <p:nvSpPr>
          <p:cNvPr id="226" name="Google Shape;226;p20"/>
          <p:cNvSpPr txBox="1"/>
          <p:nvPr/>
        </p:nvSpPr>
        <p:spPr>
          <a:xfrm>
            <a:off x="337386" y="1387531"/>
            <a:ext cx="1825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204B"/>
                </a:solidFill>
                <a:latin typeface="Bebas Neue"/>
                <a:ea typeface="Bebas Neue"/>
                <a:cs typeface="Bebas Neue"/>
                <a:sym typeface="Bebas Neue"/>
              </a:rPr>
              <a:t>Key Takeaways</a:t>
            </a:r>
            <a:endParaRPr sz="700"/>
          </a:p>
        </p:txBody>
      </p:sp>
      <p:sp>
        <p:nvSpPr>
          <p:cNvPr id="227" name="Google Shape;227;p20"/>
          <p:cNvSpPr txBox="1"/>
          <p:nvPr/>
        </p:nvSpPr>
        <p:spPr>
          <a:xfrm>
            <a:off x="-146522" y="3654293"/>
            <a:ext cx="230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204B"/>
                </a:solidFill>
                <a:latin typeface="Bebas Neue"/>
                <a:ea typeface="Bebas Neue"/>
                <a:cs typeface="Bebas Neue"/>
                <a:sym typeface="Bebas Neue"/>
              </a:rPr>
              <a:t>Marketing</a:t>
            </a:r>
            <a:r>
              <a:rPr b="1" lang="en" sz="2000">
                <a:solidFill>
                  <a:srgbClr val="00204B"/>
                </a:solidFill>
                <a:latin typeface="Bebas Neue"/>
                <a:ea typeface="Bebas Neue"/>
                <a:cs typeface="Bebas Neue"/>
                <a:sym typeface="Bebas Neue"/>
              </a:rPr>
              <a:t> Strategy</a:t>
            </a:r>
            <a:endParaRPr sz="700"/>
          </a:p>
        </p:txBody>
      </p:sp>
      <p:sp>
        <p:nvSpPr>
          <p:cNvPr id="228" name="Google Shape;228;p20"/>
          <p:cNvSpPr txBox="1"/>
          <p:nvPr/>
        </p:nvSpPr>
        <p:spPr>
          <a:xfrm>
            <a:off x="919249" y="1792510"/>
            <a:ext cx="12438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Demographics and purchase behavior significantly influence spending patterns</a:t>
            </a:r>
            <a:endParaRPr sz="700"/>
          </a:p>
        </p:txBody>
      </p:sp>
      <p:sp>
        <p:nvSpPr>
          <p:cNvPr id="229" name="Google Shape;229;p20"/>
          <p:cNvSpPr txBox="1"/>
          <p:nvPr/>
        </p:nvSpPr>
        <p:spPr>
          <a:xfrm>
            <a:off x="784175" y="4084050"/>
            <a:ext cx="1378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Implement personalized marketing based on age and purchase frequency</a:t>
            </a:r>
            <a:endParaRPr sz="700"/>
          </a:p>
        </p:txBody>
      </p:sp>
      <p:sp>
        <p:nvSpPr>
          <p:cNvPr id="230" name="Google Shape;230;p20"/>
          <p:cNvSpPr txBox="1"/>
          <p:nvPr/>
        </p:nvSpPr>
        <p:spPr>
          <a:xfrm>
            <a:off x="1195153" y="794104"/>
            <a:ext cx="967815" cy="4240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3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100" u="none" cap="none" strike="noStrike">
                <a:solidFill>
                  <a:srgbClr val="A5CEDE"/>
                </a:solidFill>
                <a:latin typeface="Bebas Neue"/>
                <a:ea typeface="Bebas Neue"/>
                <a:cs typeface="Bebas Neue"/>
                <a:sym typeface="Bebas Neue"/>
              </a:rPr>
              <a:t>01.</a:t>
            </a:r>
            <a:endParaRPr sz="700"/>
          </a:p>
        </p:txBody>
      </p:sp>
      <p:sp>
        <p:nvSpPr>
          <p:cNvPr id="231" name="Google Shape;231;p20"/>
          <p:cNvSpPr txBox="1"/>
          <p:nvPr/>
        </p:nvSpPr>
        <p:spPr>
          <a:xfrm>
            <a:off x="1195153" y="3108301"/>
            <a:ext cx="967815" cy="4240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3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100" u="none" cap="none" strike="noStrike">
                <a:solidFill>
                  <a:srgbClr val="A5CEDE"/>
                </a:solidFill>
                <a:latin typeface="Bebas Neue"/>
                <a:ea typeface="Bebas Neue"/>
                <a:cs typeface="Bebas Neue"/>
                <a:sym typeface="Bebas Neue"/>
              </a:rPr>
              <a:t>02.</a:t>
            </a:r>
            <a:endParaRPr sz="700"/>
          </a:p>
        </p:txBody>
      </p:sp>
      <p:sp>
        <p:nvSpPr>
          <p:cNvPr id="232" name="Google Shape;232;p20"/>
          <p:cNvSpPr txBox="1"/>
          <p:nvPr/>
        </p:nvSpPr>
        <p:spPr>
          <a:xfrm>
            <a:off x="6981032" y="3108301"/>
            <a:ext cx="967815" cy="423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100" u="none" cap="none" strike="noStrike">
                <a:solidFill>
                  <a:srgbClr val="A5CEDE"/>
                </a:solidFill>
                <a:latin typeface="Bebas Neue"/>
                <a:ea typeface="Bebas Neue"/>
                <a:cs typeface="Bebas Neue"/>
                <a:sym typeface="Bebas Neue"/>
              </a:rPr>
              <a:t>04.</a:t>
            </a:r>
            <a:endParaRPr sz="700"/>
          </a:p>
        </p:txBody>
      </p:sp>
      <p:sp>
        <p:nvSpPr>
          <p:cNvPr id="233" name="Google Shape;233;p20"/>
          <p:cNvSpPr txBox="1"/>
          <p:nvPr/>
        </p:nvSpPr>
        <p:spPr>
          <a:xfrm>
            <a:off x="6981032" y="794356"/>
            <a:ext cx="9678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100" u="none" cap="none" strike="noStrike">
                <a:solidFill>
                  <a:srgbClr val="A5CEDE"/>
                </a:solidFill>
                <a:latin typeface="Bebas Neue"/>
                <a:ea typeface="Bebas Neue"/>
                <a:cs typeface="Bebas Neue"/>
                <a:sym typeface="Bebas Neue"/>
              </a:rPr>
              <a:t>03.</a:t>
            </a:r>
            <a:endParaRPr sz="700"/>
          </a:p>
        </p:txBody>
      </p:sp>
      <p:sp>
        <p:nvSpPr>
          <p:cNvPr id="234" name="Google Shape;234;p20"/>
          <p:cNvSpPr txBox="1"/>
          <p:nvPr/>
        </p:nvSpPr>
        <p:spPr>
          <a:xfrm>
            <a:off x="2985188" y="2157750"/>
            <a:ext cx="3173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rPr>
              <a:t>Conclusion</a:t>
            </a:r>
            <a:endParaRPr sz="4200">
              <a:solidFill>
                <a:schemeClr val="dk1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9FBFF"/>
            </a:gs>
            <a:gs pos="100000">
              <a:srgbClr val="FFFFFF"/>
            </a:gs>
          </a:gsLst>
          <a:lin ang="0" scaled="0"/>
        </a:gra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1"/>
          <p:cNvSpPr/>
          <p:nvPr/>
        </p:nvSpPr>
        <p:spPr>
          <a:xfrm rot="-5400000">
            <a:off x="3454134" y="-85983"/>
            <a:ext cx="5989043" cy="5142533"/>
          </a:xfrm>
          <a:custGeom>
            <a:rect b="b" l="l" r="r" t="t"/>
            <a:pathLst>
              <a:path extrusionOk="0" h="5452470" w="6350000">
                <a:moveTo>
                  <a:pt x="5877560" y="149860"/>
                </a:moveTo>
                <a:cubicBezTo>
                  <a:pt x="5786120" y="208280"/>
                  <a:pt x="5713730" y="255270"/>
                  <a:pt x="5556250" y="255270"/>
                </a:cubicBezTo>
                <a:cubicBezTo>
                  <a:pt x="5398770" y="255270"/>
                  <a:pt x="5326380" y="209550"/>
                  <a:pt x="5234940" y="149860"/>
                </a:cubicBezTo>
                <a:cubicBezTo>
                  <a:pt x="5130800" y="82550"/>
                  <a:pt x="5001260" y="0"/>
                  <a:pt x="4762500" y="0"/>
                </a:cubicBezTo>
                <a:cubicBezTo>
                  <a:pt x="4523740" y="0"/>
                  <a:pt x="4394200" y="82550"/>
                  <a:pt x="4290060" y="148590"/>
                </a:cubicBezTo>
                <a:cubicBezTo>
                  <a:pt x="4198620" y="207010"/>
                  <a:pt x="4126230" y="254000"/>
                  <a:pt x="3968750" y="254000"/>
                </a:cubicBezTo>
                <a:cubicBezTo>
                  <a:pt x="3811270" y="254000"/>
                  <a:pt x="3738880" y="208280"/>
                  <a:pt x="3647440" y="148590"/>
                </a:cubicBezTo>
                <a:cubicBezTo>
                  <a:pt x="3543300" y="82550"/>
                  <a:pt x="3413760" y="0"/>
                  <a:pt x="3175000" y="0"/>
                </a:cubicBezTo>
                <a:cubicBezTo>
                  <a:pt x="2936240" y="0"/>
                  <a:pt x="2806700" y="82550"/>
                  <a:pt x="2702560" y="148590"/>
                </a:cubicBezTo>
                <a:cubicBezTo>
                  <a:pt x="2611120" y="207010"/>
                  <a:pt x="2538730" y="254000"/>
                  <a:pt x="2381250" y="254000"/>
                </a:cubicBezTo>
                <a:cubicBezTo>
                  <a:pt x="2223770" y="254000"/>
                  <a:pt x="2151380" y="208280"/>
                  <a:pt x="2059940" y="148590"/>
                </a:cubicBezTo>
                <a:cubicBezTo>
                  <a:pt x="1955800" y="82550"/>
                  <a:pt x="1826260" y="0"/>
                  <a:pt x="1587500" y="0"/>
                </a:cubicBezTo>
                <a:cubicBezTo>
                  <a:pt x="1348740" y="0"/>
                  <a:pt x="1219200" y="82550"/>
                  <a:pt x="1115060" y="148590"/>
                </a:cubicBezTo>
                <a:cubicBezTo>
                  <a:pt x="1023620" y="207010"/>
                  <a:pt x="951230" y="254000"/>
                  <a:pt x="793750" y="254000"/>
                </a:cubicBezTo>
                <a:cubicBezTo>
                  <a:pt x="636270" y="254000"/>
                  <a:pt x="563880" y="208280"/>
                  <a:pt x="472440" y="148590"/>
                </a:cubicBezTo>
                <a:cubicBezTo>
                  <a:pt x="368300" y="82550"/>
                  <a:pt x="238760" y="0"/>
                  <a:pt x="0" y="0"/>
                </a:cubicBezTo>
                <a:lnTo>
                  <a:pt x="0" y="5452470"/>
                </a:lnTo>
                <a:lnTo>
                  <a:pt x="6350000" y="5452470"/>
                </a:lnTo>
                <a:lnTo>
                  <a:pt x="6350000" y="0"/>
                </a:lnTo>
                <a:cubicBezTo>
                  <a:pt x="6111240" y="0"/>
                  <a:pt x="5981700" y="82550"/>
                  <a:pt x="5877560" y="149860"/>
                </a:cubicBezTo>
                <a:close/>
              </a:path>
            </a:pathLst>
          </a:custGeom>
          <a:solidFill>
            <a:srgbClr val="A5CEDE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1"/>
          <p:cNvSpPr/>
          <p:nvPr/>
        </p:nvSpPr>
        <p:spPr>
          <a:xfrm rot="-5400000">
            <a:off x="3668446" y="-85983"/>
            <a:ext cx="5989043" cy="5142533"/>
          </a:xfrm>
          <a:custGeom>
            <a:rect b="b" l="l" r="r" t="t"/>
            <a:pathLst>
              <a:path extrusionOk="0" h="5452470" w="6350000">
                <a:moveTo>
                  <a:pt x="5877560" y="149860"/>
                </a:moveTo>
                <a:cubicBezTo>
                  <a:pt x="5786120" y="208280"/>
                  <a:pt x="5713730" y="255270"/>
                  <a:pt x="5556250" y="255270"/>
                </a:cubicBezTo>
                <a:cubicBezTo>
                  <a:pt x="5398770" y="255270"/>
                  <a:pt x="5326380" y="209550"/>
                  <a:pt x="5234940" y="149860"/>
                </a:cubicBezTo>
                <a:cubicBezTo>
                  <a:pt x="5130800" y="82550"/>
                  <a:pt x="5001260" y="0"/>
                  <a:pt x="4762500" y="0"/>
                </a:cubicBezTo>
                <a:cubicBezTo>
                  <a:pt x="4523740" y="0"/>
                  <a:pt x="4394200" y="82550"/>
                  <a:pt x="4290060" y="148590"/>
                </a:cubicBezTo>
                <a:cubicBezTo>
                  <a:pt x="4198620" y="207010"/>
                  <a:pt x="4126230" y="254000"/>
                  <a:pt x="3968750" y="254000"/>
                </a:cubicBezTo>
                <a:cubicBezTo>
                  <a:pt x="3811270" y="254000"/>
                  <a:pt x="3738880" y="208280"/>
                  <a:pt x="3647440" y="148590"/>
                </a:cubicBezTo>
                <a:cubicBezTo>
                  <a:pt x="3543300" y="82550"/>
                  <a:pt x="3413760" y="0"/>
                  <a:pt x="3175000" y="0"/>
                </a:cubicBezTo>
                <a:cubicBezTo>
                  <a:pt x="2936240" y="0"/>
                  <a:pt x="2806700" y="82550"/>
                  <a:pt x="2702560" y="148590"/>
                </a:cubicBezTo>
                <a:cubicBezTo>
                  <a:pt x="2611120" y="207010"/>
                  <a:pt x="2538730" y="254000"/>
                  <a:pt x="2381250" y="254000"/>
                </a:cubicBezTo>
                <a:cubicBezTo>
                  <a:pt x="2223770" y="254000"/>
                  <a:pt x="2151380" y="208280"/>
                  <a:pt x="2059940" y="148590"/>
                </a:cubicBezTo>
                <a:cubicBezTo>
                  <a:pt x="1955800" y="82550"/>
                  <a:pt x="1826260" y="0"/>
                  <a:pt x="1587500" y="0"/>
                </a:cubicBezTo>
                <a:cubicBezTo>
                  <a:pt x="1348740" y="0"/>
                  <a:pt x="1219200" y="82550"/>
                  <a:pt x="1115060" y="148590"/>
                </a:cubicBezTo>
                <a:cubicBezTo>
                  <a:pt x="1023620" y="207010"/>
                  <a:pt x="951230" y="254000"/>
                  <a:pt x="793750" y="254000"/>
                </a:cubicBezTo>
                <a:cubicBezTo>
                  <a:pt x="636270" y="254000"/>
                  <a:pt x="563880" y="208280"/>
                  <a:pt x="472440" y="148590"/>
                </a:cubicBezTo>
                <a:cubicBezTo>
                  <a:pt x="368300" y="82550"/>
                  <a:pt x="238760" y="0"/>
                  <a:pt x="0" y="0"/>
                </a:cubicBezTo>
                <a:lnTo>
                  <a:pt x="0" y="5452470"/>
                </a:lnTo>
                <a:lnTo>
                  <a:pt x="6350000" y="5452470"/>
                </a:lnTo>
                <a:lnTo>
                  <a:pt x="6350000" y="0"/>
                </a:lnTo>
                <a:cubicBezTo>
                  <a:pt x="6111240" y="0"/>
                  <a:pt x="5981700" y="82550"/>
                  <a:pt x="5877560" y="149860"/>
                </a:cubicBezTo>
                <a:close/>
              </a:path>
            </a:pathLst>
          </a:custGeom>
          <a:solidFill>
            <a:srgbClr val="F7D038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1"/>
          <p:cNvSpPr/>
          <p:nvPr/>
        </p:nvSpPr>
        <p:spPr>
          <a:xfrm>
            <a:off x="446367" y="156160"/>
            <a:ext cx="3031565" cy="4831180"/>
          </a:xfrm>
          <a:custGeom>
            <a:rect b="b" l="l" r="r" t="t"/>
            <a:pathLst>
              <a:path extrusionOk="0" h="9662359" w="6063130">
                <a:moveTo>
                  <a:pt x="0" y="0"/>
                </a:moveTo>
                <a:lnTo>
                  <a:pt x="6063130" y="0"/>
                </a:lnTo>
                <a:lnTo>
                  <a:pt x="6063130" y="9662358"/>
                </a:lnTo>
                <a:lnTo>
                  <a:pt x="0" y="96623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42" name="Google Shape;242;p21"/>
          <p:cNvGrpSpPr/>
          <p:nvPr/>
        </p:nvGrpSpPr>
        <p:grpSpPr>
          <a:xfrm>
            <a:off x="5073922" y="1541990"/>
            <a:ext cx="3101400" cy="2119806"/>
            <a:chOff x="0" y="85725"/>
            <a:chExt cx="8270400" cy="5652816"/>
          </a:xfrm>
        </p:grpSpPr>
        <p:sp>
          <p:nvSpPr>
            <p:cNvPr id="243" name="Google Shape;243;p21"/>
            <p:cNvSpPr txBox="1"/>
            <p:nvPr/>
          </p:nvSpPr>
          <p:spPr>
            <a:xfrm>
              <a:off x="0" y="85725"/>
              <a:ext cx="8270400" cy="426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5200" u="none" cap="none" strike="noStrike">
                  <a:solidFill>
                    <a:srgbClr val="00204B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Thank you!</a:t>
              </a:r>
              <a:endParaRPr sz="700"/>
            </a:p>
          </p:txBody>
        </p:sp>
        <p:sp>
          <p:nvSpPr>
            <p:cNvPr id="244" name="Google Shape;244;p21"/>
            <p:cNvSpPr txBox="1"/>
            <p:nvPr/>
          </p:nvSpPr>
          <p:spPr>
            <a:xfrm>
              <a:off x="0" y="4753341"/>
              <a:ext cx="82704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Nunito"/>
                  <a:ea typeface="Nunito"/>
                  <a:cs typeface="Nunito"/>
                  <a:sym typeface="Nunito"/>
                </a:rPr>
                <a:t>This concludes my presentation on predicting consumer spending patterns in retail.</a:t>
              </a:r>
              <a:endParaRPr sz="70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9FBFF"/>
            </a:gs>
            <a:gs pos="100000">
              <a:srgbClr val="FFFFFF"/>
            </a:gs>
          </a:gsLst>
          <a:lin ang="0" scaled="0"/>
        </a:gra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/>
          <p:nvPr/>
        </p:nvSpPr>
        <p:spPr>
          <a:xfrm rot="5400000">
            <a:off x="1367146" y="-276017"/>
            <a:ext cx="5989043" cy="5522601"/>
          </a:xfrm>
          <a:custGeom>
            <a:rect b="b" l="l" r="r" t="t"/>
            <a:pathLst>
              <a:path extrusionOk="0" h="5855446" w="6350000">
                <a:moveTo>
                  <a:pt x="5877560" y="149860"/>
                </a:moveTo>
                <a:cubicBezTo>
                  <a:pt x="5786120" y="208280"/>
                  <a:pt x="5713730" y="255270"/>
                  <a:pt x="5556250" y="255270"/>
                </a:cubicBezTo>
                <a:cubicBezTo>
                  <a:pt x="5398770" y="255270"/>
                  <a:pt x="5326380" y="209550"/>
                  <a:pt x="5234940" y="149860"/>
                </a:cubicBezTo>
                <a:cubicBezTo>
                  <a:pt x="5130800" y="82550"/>
                  <a:pt x="5001260" y="0"/>
                  <a:pt x="4762500" y="0"/>
                </a:cubicBezTo>
                <a:cubicBezTo>
                  <a:pt x="4523740" y="0"/>
                  <a:pt x="4394200" y="82550"/>
                  <a:pt x="4290060" y="148590"/>
                </a:cubicBezTo>
                <a:cubicBezTo>
                  <a:pt x="4198620" y="207010"/>
                  <a:pt x="4126230" y="254000"/>
                  <a:pt x="3968750" y="254000"/>
                </a:cubicBezTo>
                <a:cubicBezTo>
                  <a:pt x="3811270" y="254000"/>
                  <a:pt x="3738880" y="208280"/>
                  <a:pt x="3647440" y="148590"/>
                </a:cubicBezTo>
                <a:cubicBezTo>
                  <a:pt x="3543300" y="82550"/>
                  <a:pt x="3413760" y="0"/>
                  <a:pt x="3175000" y="0"/>
                </a:cubicBezTo>
                <a:cubicBezTo>
                  <a:pt x="2936240" y="0"/>
                  <a:pt x="2806700" y="82550"/>
                  <a:pt x="2702560" y="148590"/>
                </a:cubicBezTo>
                <a:cubicBezTo>
                  <a:pt x="2611120" y="207010"/>
                  <a:pt x="2538730" y="254000"/>
                  <a:pt x="2381250" y="254000"/>
                </a:cubicBezTo>
                <a:cubicBezTo>
                  <a:pt x="2223770" y="254000"/>
                  <a:pt x="2151380" y="208280"/>
                  <a:pt x="2059940" y="148590"/>
                </a:cubicBezTo>
                <a:cubicBezTo>
                  <a:pt x="1955800" y="82550"/>
                  <a:pt x="1826260" y="0"/>
                  <a:pt x="1587500" y="0"/>
                </a:cubicBezTo>
                <a:cubicBezTo>
                  <a:pt x="1348740" y="0"/>
                  <a:pt x="1219200" y="82550"/>
                  <a:pt x="1115060" y="148590"/>
                </a:cubicBezTo>
                <a:cubicBezTo>
                  <a:pt x="1023620" y="207010"/>
                  <a:pt x="951230" y="254000"/>
                  <a:pt x="793750" y="254000"/>
                </a:cubicBezTo>
                <a:cubicBezTo>
                  <a:pt x="636270" y="254000"/>
                  <a:pt x="563880" y="208280"/>
                  <a:pt x="472440" y="148590"/>
                </a:cubicBezTo>
                <a:cubicBezTo>
                  <a:pt x="368300" y="82550"/>
                  <a:pt x="238760" y="0"/>
                  <a:pt x="0" y="0"/>
                </a:cubicBezTo>
                <a:lnTo>
                  <a:pt x="0" y="5855446"/>
                </a:lnTo>
                <a:lnTo>
                  <a:pt x="6350000" y="5855446"/>
                </a:lnTo>
                <a:lnTo>
                  <a:pt x="6350000" y="0"/>
                </a:lnTo>
                <a:cubicBezTo>
                  <a:pt x="6111240" y="0"/>
                  <a:pt x="5981700" y="82550"/>
                  <a:pt x="5877560" y="149860"/>
                </a:cubicBezTo>
                <a:close/>
              </a:path>
            </a:pathLst>
          </a:custGeom>
          <a:solidFill>
            <a:srgbClr val="A5CEDE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2"/>
          <p:cNvSpPr/>
          <p:nvPr/>
        </p:nvSpPr>
        <p:spPr>
          <a:xfrm rot="5400000">
            <a:off x="1133827" y="-204791"/>
            <a:ext cx="5984875" cy="5375982"/>
          </a:xfrm>
          <a:custGeom>
            <a:rect b="b" l="l" r="r" t="t"/>
            <a:pathLst>
              <a:path extrusionOk="0" h="5703960" w="6350000">
                <a:moveTo>
                  <a:pt x="5877560" y="149860"/>
                </a:moveTo>
                <a:cubicBezTo>
                  <a:pt x="5786120" y="208280"/>
                  <a:pt x="5713730" y="255270"/>
                  <a:pt x="5556250" y="255270"/>
                </a:cubicBezTo>
                <a:cubicBezTo>
                  <a:pt x="5398770" y="255270"/>
                  <a:pt x="5326380" y="209550"/>
                  <a:pt x="5234940" y="149860"/>
                </a:cubicBezTo>
                <a:cubicBezTo>
                  <a:pt x="5130800" y="82550"/>
                  <a:pt x="5001260" y="0"/>
                  <a:pt x="4762500" y="0"/>
                </a:cubicBezTo>
                <a:cubicBezTo>
                  <a:pt x="4523740" y="0"/>
                  <a:pt x="4394200" y="82550"/>
                  <a:pt x="4290060" y="148590"/>
                </a:cubicBezTo>
                <a:cubicBezTo>
                  <a:pt x="4198620" y="207010"/>
                  <a:pt x="4126230" y="254000"/>
                  <a:pt x="3968750" y="254000"/>
                </a:cubicBezTo>
                <a:cubicBezTo>
                  <a:pt x="3811270" y="254000"/>
                  <a:pt x="3738880" y="208280"/>
                  <a:pt x="3647440" y="148590"/>
                </a:cubicBezTo>
                <a:cubicBezTo>
                  <a:pt x="3543300" y="82550"/>
                  <a:pt x="3413760" y="0"/>
                  <a:pt x="3175000" y="0"/>
                </a:cubicBezTo>
                <a:cubicBezTo>
                  <a:pt x="2936240" y="0"/>
                  <a:pt x="2806700" y="82550"/>
                  <a:pt x="2702560" y="148590"/>
                </a:cubicBezTo>
                <a:cubicBezTo>
                  <a:pt x="2611120" y="207010"/>
                  <a:pt x="2538730" y="254000"/>
                  <a:pt x="2381250" y="254000"/>
                </a:cubicBezTo>
                <a:cubicBezTo>
                  <a:pt x="2223770" y="254000"/>
                  <a:pt x="2151380" y="208280"/>
                  <a:pt x="2059940" y="148590"/>
                </a:cubicBezTo>
                <a:cubicBezTo>
                  <a:pt x="1955800" y="82550"/>
                  <a:pt x="1826260" y="0"/>
                  <a:pt x="1587500" y="0"/>
                </a:cubicBezTo>
                <a:cubicBezTo>
                  <a:pt x="1348740" y="0"/>
                  <a:pt x="1219200" y="82550"/>
                  <a:pt x="1115060" y="148590"/>
                </a:cubicBezTo>
                <a:cubicBezTo>
                  <a:pt x="1023620" y="207010"/>
                  <a:pt x="951230" y="254000"/>
                  <a:pt x="793750" y="254000"/>
                </a:cubicBezTo>
                <a:cubicBezTo>
                  <a:pt x="636270" y="254000"/>
                  <a:pt x="563880" y="208280"/>
                  <a:pt x="472440" y="148590"/>
                </a:cubicBezTo>
                <a:cubicBezTo>
                  <a:pt x="368300" y="82550"/>
                  <a:pt x="238760" y="0"/>
                  <a:pt x="0" y="0"/>
                </a:cubicBezTo>
                <a:lnTo>
                  <a:pt x="0" y="5703960"/>
                </a:lnTo>
                <a:lnTo>
                  <a:pt x="6350000" y="5703960"/>
                </a:lnTo>
                <a:lnTo>
                  <a:pt x="6350000" y="0"/>
                </a:lnTo>
                <a:cubicBezTo>
                  <a:pt x="6111240" y="0"/>
                  <a:pt x="5981700" y="82550"/>
                  <a:pt x="5877560" y="149860"/>
                </a:cubicBezTo>
                <a:close/>
              </a:path>
            </a:pathLst>
          </a:custGeom>
          <a:solidFill>
            <a:srgbClr val="F7D038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2"/>
          <p:cNvSpPr/>
          <p:nvPr/>
        </p:nvSpPr>
        <p:spPr>
          <a:xfrm rot="5400000">
            <a:off x="-921283" y="-168141"/>
            <a:ext cx="5984875" cy="5375982"/>
          </a:xfrm>
          <a:custGeom>
            <a:rect b="b" l="l" r="r" t="t"/>
            <a:pathLst>
              <a:path extrusionOk="0" h="5703960" w="6350000">
                <a:moveTo>
                  <a:pt x="5877560" y="149860"/>
                </a:moveTo>
                <a:cubicBezTo>
                  <a:pt x="5786120" y="208280"/>
                  <a:pt x="5713730" y="255270"/>
                  <a:pt x="5556250" y="255270"/>
                </a:cubicBezTo>
                <a:cubicBezTo>
                  <a:pt x="5398770" y="255270"/>
                  <a:pt x="5326380" y="209550"/>
                  <a:pt x="5234940" y="149860"/>
                </a:cubicBezTo>
                <a:cubicBezTo>
                  <a:pt x="5130800" y="82550"/>
                  <a:pt x="5001260" y="0"/>
                  <a:pt x="4762500" y="0"/>
                </a:cubicBezTo>
                <a:cubicBezTo>
                  <a:pt x="4523740" y="0"/>
                  <a:pt x="4394200" y="82550"/>
                  <a:pt x="4290060" y="148590"/>
                </a:cubicBezTo>
                <a:cubicBezTo>
                  <a:pt x="4198620" y="207010"/>
                  <a:pt x="4126230" y="254000"/>
                  <a:pt x="3968750" y="254000"/>
                </a:cubicBezTo>
                <a:cubicBezTo>
                  <a:pt x="3811270" y="254000"/>
                  <a:pt x="3738880" y="208280"/>
                  <a:pt x="3647440" y="148590"/>
                </a:cubicBezTo>
                <a:cubicBezTo>
                  <a:pt x="3543300" y="82550"/>
                  <a:pt x="3413760" y="0"/>
                  <a:pt x="3175000" y="0"/>
                </a:cubicBezTo>
                <a:cubicBezTo>
                  <a:pt x="2936240" y="0"/>
                  <a:pt x="2806700" y="82550"/>
                  <a:pt x="2702560" y="148590"/>
                </a:cubicBezTo>
                <a:cubicBezTo>
                  <a:pt x="2611120" y="207010"/>
                  <a:pt x="2538730" y="254000"/>
                  <a:pt x="2381250" y="254000"/>
                </a:cubicBezTo>
                <a:cubicBezTo>
                  <a:pt x="2223770" y="254000"/>
                  <a:pt x="2151380" y="208280"/>
                  <a:pt x="2059940" y="148590"/>
                </a:cubicBezTo>
                <a:cubicBezTo>
                  <a:pt x="1955800" y="82550"/>
                  <a:pt x="1826260" y="0"/>
                  <a:pt x="1587500" y="0"/>
                </a:cubicBezTo>
                <a:cubicBezTo>
                  <a:pt x="1348740" y="0"/>
                  <a:pt x="1219200" y="82550"/>
                  <a:pt x="1115060" y="148590"/>
                </a:cubicBezTo>
                <a:cubicBezTo>
                  <a:pt x="1023620" y="207010"/>
                  <a:pt x="951230" y="254000"/>
                  <a:pt x="793750" y="254000"/>
                </a:cubicBezTo>
                <a:cubicBezTo>
                  <a:pt x="636270" y="254000"/>
                  <a:pt x="563880" y="208280"/>
                  <a:pt x="472440" y="148590"/>
                </a:cubicBezTo>
                <a:cubicBezTo>
                  <a:pt x="368300" y="82550"/>
                  <a:pt x="238760" y="0"/>
                  <a:pt x="0" y="0"/>
                </a:cubicBezTo>
                <a:lnTo>
                  <a:pt x="0" y="5703960"/>
                </a:lnTo>
                <a:lnTo>
                  <a:pt x="6350000" y="5703960"/>
                </a:lnTo>
                <a:lnTo>
                  <a:pt x="6350000" y="0"/>
                </a:lnTo>
                <a:cubicBezTo>
                  <a:pt x="6111240" y="0"/>
                  <a:pt x="5981700" y="82550"/>
                  <a:pt x="5877560" y="149860"/>
                </a:cubicBezTo>
                <a:close/>
              </a:path>
            </a:pathLst>
          </a:custGeom>
          <a:solidFill>
            <a:srgbClr val="F7D038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2"/>
          <p:cNvSpPr/>
          <p:nvPr/>
        </p:nvSpPr>
        <p:spPr>
          <a:xfrm>
            <a:off x="6776743" y="410451"/>
            <a:ext cx="1993799" cy="4322599"/>
          </a:xfrm>
          <a:custGeom>
            <a:rect b="b" l="l" r="r" t="t"/>
            <a:pathLst>
              <a:path extrusionOk="0" h="8645197" w="3987597">
                <a:moveTo>
                  <a:pt x="0" y="0"/>
                </a:moveTo>
                <a:lnTo>
                  <a:pt x="3987597" y="0"/>
                </a:lnTo>
                <a:lnTo>
                  <a:pt x="3987597" y="8645196"/>
                </a:lnTo>
                <a:lnTo>
                  <a:pt x="0" y="86451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" name="Google Shape;88;p12"/>
          <p:cNvSpPr txBox="1"/>
          <p:nvPr/>
        </p:nvSpPr>
        <p:spPr>
          <a:xfrm>
            <a:off x="514350" y="557213"/>
            <a:ext cx="5907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00204B"/>
                </a:solidFill>
                <a:latin typeface="Paytone One"/>
                <a:ea typeface="Paytone One"/>
                <a:cs typeface="Paytone One"/>
                <a:sym typeface="Paytone One"/>
              </a:rPr>
              <a:t>Introduction</a:t>
            </a:r>
            <a:endParaRPr sz="700"/>
          </a:p>
        </p:txBody>
      </p:sp>
      <p:sp>
        <p:nvSpPr>
          <p:cNvPr id="89" name="Google Shape;89;p12"/>
          <p:cNvSpPr txBox="1"/>
          <p:nvPr/>
        </p:nvSpPr>
        <p:spPr>
          <a:xfrm>
            <a:off x="240900" y="1694000"/>
            <a:ext cx="64545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204B"/>
                </a:solidFill>
                <a:latin typeface="Bebas Neue"/>
                <a:ea typeface="Bebas Neue"/>
                <a:cs typeface="Bebas Neue"/>
                <a:sym typeface="Bebas Neue"/>
              </a:rPr>
              <a:t>Problem Statement: </a:t>
            </a:r>
            <a:r>
              <a:rPr lang="en" sz="2200">
                <a:solidFill>
                  <a:srgbClr val="00204B"/>
                </a:solidFill>
                <a:latin typeface="Bebas Neue"/>
                <a:ea typeface="Bebas Neue"/>
                <a:cs typeface="Bebas Neue"/>
                <a:sym typeface="Bebas Neue"/>
              </a:rPr>
              <a:t>Understanding and predicting consumer spending behavior</a:t>
            </a:r>
            <a:endParaRPr sz="2200">
              <a:solidFill>
                <a:srgbClr val="00204B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204B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204B"/>
                </a:solidFill>
                <a:latin typeface="Bebas Neue"/>
                <a:ea typeface="Bebas Neue"/>
                <a:cs typeface="Bebas Neue"/>
                <a:sym typeface="Bebas Neue"/>
              </a:rPr>
              <a:t>Importance: </a:t>
            </a:r>
            <a:r>
              <a:rPr lang="en" sz="2200">
                <a:solidFill>
                  <a:srgbClr val="00204B"/>
                </a:solidFill>
                <a:latin typeface="Bebas Neue"/>
                <a:ea typeface="Bebas Neue"/>
                <a:cs typeface="Bebas Neue"/>
                <a:sym typeface="Bebas Neue"/>
              </a:rPr>
              <a:t>Essential for </a:t>
            </a:r>
            <a:r>
              <a:rPr lang="en" sz="2200" u="sng">
                <a:solidFill>
                  <a:srgbClr val="00204B"/>
                </a:solidFill>
                <a:latin typeface="Bebas Neue"/>
                <a:ea typeface="Bebas Neue"/>
                <a:cs typeface="Bebas Neue"/>
                <a:sym typeface="Bebas Neue"/>
              </a:rPr>
              <a:t>personalized marketing and maximizing sales</a:t>
            </a:r>
            <a:endParaRPr sz="2200" u="sng">
              <a:solidFill>
                <a:srgbClr val="00204B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 u="sng">
              <a:solidFill>
                <a:srgbClr val="00204B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204B"/>
                </a:solidFill>
                <a:latin typeface="Bebas Neue"/>
                <a:ea typeface="Bebas Neue"/>
                <a:cs typeface="Bebas Neue"/>
                <a:sym typeface="Bebas Neue"/>
              </a:rPr>
              <a:t>Audience: </a:t>
            </a:r>
            <a:r>
              <a:rPr lang="en" sz="2200">
                <a:solidFill>
                  <a:srgbClr val="00204B"/>
                </a:solidFill>
                <a:latin typeface="Bebas Neue"/>
                <a:ea typeface="Bebas Neue"/>
                <a:cs typeface="Bebas Neue"/>
                <a:sym typeface="Bebas Neue"/>
              </a:rPr>
              <a:t>Retail companies, marketing teams, data analysts</a:t>
            </a:r>
            <a:endParaRPr sz="2200">
              <a:solidFill>
                <a:srgbClr val="00204B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204B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204B"/>
                </a:solidFill>
                <a:latin typeface="Bebas Neue"/>
                <a:ea typeface="Bebas Neue"/>
                <a:cs typeface="Bebas Neue"/>
                <a:sym typeface="Bebas Neue"/>
              </a:rPr>
              <a:t>Data Source: </a:t>
            </a:r>
            <a:r>
              <a:rPr lang="en" sz="2200">
                <a:solidFill>
                  <a:srgbClr val="00204B"/>
                </a:solidFill>
                <a:latin typeface="Bebas Neue"/>
                <a:ea typeface="Bebas Neue"/>
                <a:cs typeface="Bebas Neue"/>
                <a:sym typeface="Bebas Neue"/>
              </a:rPr>
              <a:t>shopping_behavior.csv</a:t>
            </a:r>
            <a:endParaRPr sz="2200">
              <a:solidFill>
                <a:srgbClr val="00204B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204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9FBFF"/>
            </a:gs>
            <a:gs pos="100000">
              <a:srgbClr val="FFFFFF"/>
            </a:gs>
          </a:gsLst>
          <a:lin ang="0" scaled="0"/>
        </a:gra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3"/>
          <p:cNvGrpSpPr/>
          <p:nvPr/>
        </p:nvGrpSpPr>
        <p:grpSpPr>
          <a:xfrm>
            <a:off x="-2116194" y="-2989096"/>
            <a:ext cx="13376388" cy="6012527"/>
            <a:chOff x="0" y="3570"/>
            <a:chExt cx="35670367" cy="16033406"/>
          </a:xfrm>
        </p:grpSpPr>
        <p:sp>
          <p:nvSpPr>
            <p:cNvPr id="95" name="Google Shape;95;p13"/>
            <p:cNvSpPr/>
            <p:nvPr/>
          </p:nvSpPr>
          <p:spPr>
            <a:xfrm rot="10800000">
              <a:off x="0" y="3570"/>
              <a:ext cx="17849377" cy="16033406"/>
            </a:xfrm>
            <a:custGeom>
              <a:rect b="b" l="l" r="r" t="t"/>
              <a:pathLst>
                <a:path extrusionOk="0" h="5703960" w="6350000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5703960"/>
                  </a:lnTo>
                  <a:lnTo>
                    <a:pt x="6350000" y="5703960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solidFill>
              <a:srgbClr val="00204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 rot="10800000">
              <a:off x="17820990" y="3570"/>
              <a:ext cx="17849377" cy="16033406"/>
            </a:xfrm>
            <a:custGeom>
              <a:rect b="b" l="l" r="r" t="t"/>
              <a:pathLst>
                <a:path extrusionOk="0" h="5703960" w="6350000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5703960"/>
                  </a:lnTo>
                  <a:lnTo>
                    <a:pt x="6350000" y="5703960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solidFill>
              <a:srgbClr val="00204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" name="Google Shape;97;p13"/>
          <p:cNvGrpSpPr/>
          <p:nvPr/>
        </p:nvGrpSpPr>
        <p:grpSpPr>
          <a:xfrm>
            <a:off x="1149095" y="1218440"/>
            <a:ext cx="2562677" cy="2562677"/>
            <a:chOff x="0" y="0"/>
            <a:chExt cx="812800" cy="812800"/>
          </a:xfrm>
        </p:grpSpPr>
        <p:sp>
          <p:nvSpPr>
            <p:cNvPr id="98" name="Google Shape;98;p1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D03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3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" name="Google Shape;100;p13"/>
          <p:cNvGrpSpPr/>
          <p:nvPr/>
        </p:nvGrpSpPr>
        <p:grpSpPr>
          <a:xfrm>
            <a:off x="5152532" y="1218440"/>
            <a:ext cx="2562677" cy="2562677"/>
            <a:chOff x="0" y="0"/>
            <a:chExt cx="812800" cy="812800"/>
          </a:xfrm>
        </p:grpSpPr>
        <p:sp>
          <p:nvSpPr>
            <p:cNvPr id="101" name="Google Shape;101;p1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D03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3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" name="Google Shape;103;p13"/>
          <p:cNvSpPr/>
          <p:nvPr/>
        </p:nvSpPr>
        <p:spPr>
          <a:xfrm>
            <a:off x="3590410" y="3633920"/>
            <a:ext cx="1630674" cy="1176123"/>
          </a:xfrm>
          <a:custGeom>
            <a:rect b="b" l="l" r="r" t="t"/>
            <a:pathLst>
              <a:path extrusionOk="0" h="2352246" w="3261347">
                <a:moveTo>
                  <a:pt x="0" y="0"/>
                </a:moveTo>
                <a:lnTo>
                  <a:pt x="3261347" y="0"/>
                </a:lnTo>
                <a:lnTo>
                  <a:pt x="3261347" y="2352246"/>
                </a:lnTo>
                <a:lnTo>
                  <a:pt x="0" y="23522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4" name="Google Shape;104;p13"/>
          <p:cNvSpPr txBox="1"/>
          <p:nvPr/>
        </p:nvSpPr>
        <p:spPr>
          <a:xfrm>
            <a:off x="811211" y="357700"/>
            <a:ext cx="7098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E9FBFF"/>
                </a:solidFill>
                <a:latin typeface="Paytone One"/>
                <a:ea typeface="Paytone One"/>
                <a:cs typeface="Paytone One"/>
                <a:sym typeface="Paytone One"/>
              </a:rPr>
              <a:t>Problem and Data Relevance</a:t>
            </a:r>
            <a:endParaRPr sz="100"/>
          </a:p>
        </p:txBody>
      </p:sp>
      <p:grpSp>
        <p:nvGrpSpPr>
          <p:cNvPr id="105" name="Google Shape;105;p13"/>
          <p:cNvGrpSpPr/>
          <p:nvPr/>
        </p:nvGrpSpPr>
        <p:grpSpPr>
          <a:xfrm>
            <a:off x="1635274" y="1830435"/>
            <a:ext cx="1590324" cy="1318849"/>
            <a:chOff x="0" y="0"/>
            <a:chExt cx="812800" cy="812800"/>
          </a:xfrm>
        </p:grpSpPr>
        <p:sp>
          <p:nvSpPr>
            <p:cNvPr id="106" name="Google Shape;106;p1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FB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3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" name="Google Shape;108;p13"/>
          <p:cNvSpPr txBox="1"/>
          <p:nvPr/>
        </p:nvSpPr>
        <p:spPr>
          <a:xfrm>
            <a:off x="1808529" y="3968025"/>
            <a:ext cx="1243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Nunito"/>
                <a:ea typeface="Nunito"/>
                <a:cs typeface="Nunito"/>
                <a:sym typeface="Nunito"/>
              </a:rPr>
              <a:t>Personalized marketing increases ROI</a:t>
            </a:r>
            <a:endParaRPr b="1"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9" name="Google Shape;109;p13"/>
          <p:cNvSpPr txBox="1"/>
          <p:nvPr/>
        </p:nvSpPr>
        <p:spPr>
          <a:xfrm>
            <a:off x="1950435" y="2100750"/>
            <a:ext cx="9600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204B"/>
                </a:solidFill>
                <a:latin typeface="Bebas Neue"/>
                <a:ea typeface="Bebas Neue"/>
                <a:cs typeface="Bebas Neue"/>
                <a:sym typeface="Bebas Neue"/>
              </a:rPr>
              <a:t>Why This Problem Matters </a:t>
            </a:r>
            <a:endParaRPr/>
          </a:p>
        </p:txBody>
      </p:sp>
      <p:grpSp>
        <p:nvGrpSpPr>
          <p:cNvPr id="110" name="Google Shape;110;p13"/>
          <p:cNvGrpSpPr/>
          <p:nvPr/>
        </p:nvGrpSpPr>
        <p:grpSpPr>
          <a:xfrm>
            <a:off x="5638699" y="1912335"/>
            <a:ext cx="1590324" cy="1318849"/>
            <a:chOff x="0" y="0"/>
            <a:chExt cx="812800" cy="812800"/>
          </a:xfrm>
        </p:grpSpPr>
        <p:sp>
          <p:nvSpPr>
            <p:cNvPr id="111" name="Google Shape;111;p1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FB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3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" name="Google Shape;113;p13"/>
          <p:cNvSpPr txBox="1"/>
          <p:nvPr/>
        </p:nvSpPr>
        <p:spPr>
          <a:xfrm>
            <a:off x="5953860" y="2259300"/>
            <a:ext cx="9600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204B"/>
                </a:solidFill>
                <a:latin typeface="Bebas Neue"/>
                <a:ea typeface="Bebas Neue"/>
                <a:cs typeface="Bebas Neue"/>
                <a:sym typeface="Bebas Neue"/>
              </a:rPr>
              <a:t>Data Utility</a:t>
            </a:r>
            <a:endParaRPr/>
          </a:p>
        </p:txBody>
      </p:sp>
      <p:sp>
        <p:nvSpPr>
          <p:cNvPr id="114" name="Google Shape;114;p13"/>
          <p:cNvSpPr txBox="1"/>
          <p:nvPr/>
        </p:nvSpPr>
        <p:spPr>
          <a:xfrm>
            <a:off x="5668999" y="3968025"/>
            <a:ext cx="1529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Nunito"/>
                <a:ea typeface="Nunito"/>
                <a:cs typeface="Nunito"/>
                <a:sym typeface="Nunito"/>
              </a:rPr>
              <a:t>Captures key spending factors like demographics and purchase frequency</a:t>
            </a:r>
            <a:endParaRPr b="1" sz="1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9FBFF"/>
            </a:gs>
            <a:gs pos="100000">
              <a:srgbClr val="FFFFFF"/>
            </a:gs>
          </a:gsLst>
          <a:lin ang="0" scaled="0"/>
        </a:gra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4"/>
          <p:cNvSpPr/>
          <p:nvPr/>
        </p:nvSpPr>
        <p:spPr>
          <a:xfrm flipH="1">
            <a:off x="266700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109" l="0" r="0" t="-9108"/>
            </a:stretch>
          </a:blipFill>
          <a:ln>
            <a:noFill/>
          </a:ln>
        </p:spPr>
      </p:sp>
      <p:sp>
        <p:nvSpPr>
          <p:cNvPr id="120" name="Google Shape;120;p14"/>
          <p:cNvSpPr/>
          <p:nvPr/>
        </p:nvSpPr>
        <p:spPr>
          <a:xfrm rot="5400000">
            <a:off x="-348430" y="110371"/>
            <a:ext cx="5984875" cy="5375982"/>
          </a:xfrm>
          <a:custGeom>
            <a:rect b="b" l="l" r="r" t="t"/>
            <a:pathLst>
              <a:path extrusionOk="0" h="5703960" w="6350000">
                <a:moveTo>
                  <a:pt x="5877560" y="149860"/>
                </a:moveTo>
                <a:cubicBezTo>
                  <a:pt x="5786120" y="208280"/>
                  <a:pt x="5713730" y="255270"/>
                  <a:pt x="5556250" y="255270"/>
                </a:cubicBezTo>
                <a:cubicBezTo>
                  <a:pt x="5398770" y="255270"/>
                  <a:pt x="5326380" y="209550"/>
                  <a:pt x="5234940" y="149860"/>
                </a:cubicBezTo>
                <a:cubicBezTo>
                  <a:pt x="5130800" y="82550"/>
                  <a:pt x="5001260" y="0"/>
                  <a:pt x="4762500" y="0"/>
                </a:cubicBezTo>
                <a:cubicBezTo>
                  <a:pt x="4523740" y="0"/>
                  <a:pt x="4394200" y="82550"/>
                  <a:pt x="4290060" y="148590"/>
                </a:cubicBezTo>
                <a:cubicBezTo>
                  <a:pt x="4198620" y="207010"/>
                  <a:pt x="4126230" y="254000"/>
                  <a:pt x="3968750" y="254000"/>
                </a:cubicBezTo>
                <a:cubicBezTo>
                  <a:pt x="3811270" y="254000"/>
                  <a:pt x="3738880" y="208280"/>
                  <a:pt x="3647440" y="148590"/>
                </a:cubicBezTo>
                <a:cubicBezTo>
                  <a:pt x="3543300" y="82550"/>
                  <a:pt x="3413760" y="0"/>
                  <a:pt x="3175000" y="0"/>
                </a:cubicBezTo>
                <a:cubicBezTo>
                  <a:pt x="2936240" y="0"/>
                  <a:pt x="2806700" y="82550"/>
                  <a:pt x="2702560" y="148590"/>
                </a:cubicBezTo>
                <a:cubicBezTo>
                  <a:pt x="2611120" y="207010"/>
                  <a:pt x="2538730" y="254000"/>
                  <a:pt x="2381250" y="254000"/>
                </a:cubicBezTo>
                <a:cubicBezTo>
                  <a:pt x="2223770" y="254000"/>
                  <a:pt x="2151380" y="208280"/>
                  <a:pt x="2059940" y="148590"/>
                </a:cubicBezTo>
                <a:cubicBezTo>
                  <a:pt x="1955800" y="82550"/>
                  <a:pt x="1826260" y="0"/>
                  <a:pt x="1587500" y="0"/>
                </a:cubicBezTo>
                <a:cubicBezTo>
                  <a:pt x="1348740" y="0"/>
                  <a:pt x="1219200" y="82550"/>
                  <a:pt x="1115060" y="148590"/>
                </a:cubicBezTo>
                <a:cubicBezTo>
                  <a:pt x="1023620" y="207010"/>
                  <a:pt x="951230" y="254000"/>
                  <a:pt x="793750" y="254000"/>
                </a:cubicBezTo>
                <a:cubicBezTo>
                  <a:pt x="636270" y="254000"/>
                  <a:pt x="563880" y="208280"/>
                  <a:pt x="472440" y="148590"/>
                </a:cubicBezTo>
                <a:cubicBezTo>
                  <a:pt x="368300" y="82550"/>
                  <a:pt x="238760" y="0"/>
                  <a:pt x="0" y="0"/>
                </a:cubicBezTo>
                <a:lnTo>
                  <a:pt x="0" y="5703960"/>
                </a:lnTo>
                <a:lnTo>
                  <a:pt x="6350000" y="5703960"/>
                </a:lnTo>
                <a:lnTo>
                  <a:pt x="6350000" y="0"/>
                </a:lnTo>
                <a:cubicBezTo>
                  <a:pt x="6111240" y="0"/>
                  <a:pt x="5981700" y="82550"/>
                  <a:pt x="5877560" y="149860"/>
                </a:cubicBezTo>
                <a:close/>
              </a:path>
            </a:pathLst>
          </a:custGeom>
          <a:gradFill>
            <a:gsLst>
              <a:gs pos="0">
                <a:srgbClr val="E9FBFF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4"/>
          <p:cNvSpPr txBox="1"/>
          <p:nvPr/>
        </p:nvSpPr>
        <p:spPr>
          <a:xfrm>
            <a:off x="514350" y="557213"/>
            <a:ext cx="4976400" cy="13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00204B"/>
                </a:solidFill>
                <a:latin typeface="Paytone One"/>
                <a:ea typeface="Paytone One"/>
                <a:cs typeface="Paytone One"/>
                <a:sym typeface="Paytone One"/>
              </a:rPr>
              <a:t>Data Preparation Overview</a:t>
            </a:r>
            <a:endParaRPr sz="3900"/>
          </a:p>
        </p:txBody>
      </p:sp>
      <p:sp>
        <p:nvSpPr>
          <p:cNvPr id="122" name="Google Shape;122;p14"/>
          <p:cNvSpPr txBox="1"/>
          <p:nvPr/>
        </p:nvSpPr>
        <p:spPr>
          <a:xfrm>
            <a:off x="909445" y="3062367"/>
            <a:ext cx="2748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Removing Duplicates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23" name="Google Shape;123;p14"/>
          <p:cNvSpPr txBox="1"/>
          <p:nvPr/>
        </p:nvSpPr>
        <p:spPr>
          <a:xfrm>
            <a:off x="909450" y="2632900"/>
            <a:ext cx="16299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Handling Missing Values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4" name="Google Shape;124;p14"/>
          <p:cNvSpPr txBox="1"/>
          <p:nvPr/>
        </p:nvSpPr>
        <p:spPr>
          <a:xfrm>
            <a:off x="514350" y="2432388"/>
            <a:ext cx="4851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100" u="none" cap="none" strike="noStrike">
                <a:solidFill>
                  <a:srgbClr val="00204B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700"/>
          </a:p>
        </p:txBody>
      </p:sp>
      <p:sp>
        <p:nvSpPr>
          <p:cNvPr id="125" name="Google Shape;125;p14"/>
          <p:cNvSpPr txBox="1"/>
          <p:nvPr/>
        </p:nvSpPr>
        <p:spPr>
          <a:xfrm>
            <a:off x="514350" y="2902654"/>
            <a:ext cx="3951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100" u="none" cap="none" strike="noStrike">
                <a:solidFill>
                  <a:srgbClr val="00204B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700"/>
          </a:p>
        </p:txBody>
      </p:sp>
      <p:sp>
        <p:nvSpPr>
          <p:cNvPr id="126" name="Google Shape;126;p14"/>
          <p:cNvSpPr/>
          <p:nvPr/>
        </p:nvSpPr>
        <p:spPr>
          <a:xfrm flipH="1" rot="-928119">
            <a:off x="5805652" y="618516"/>
            <a:ext cx="2168363" cy="1298308"/>
          </a:xfrm>
          <a:custGeom>
            <a:rect b="b" l="l" r="r" t="t"/>
            <a:pathLst>
              <a:path extrusionOk="0" h="2596615" w="4336727">
                <a:moveTo>
                  <a:pt x="4336727" y="0"/>
                </a:moveTo>
                <a:lnTo>
                  <a:pt x="0" y="0"/>
                </a:lnTo>
                <a:lnTo>
                  <a:pt x="0" y="2596616"/>
                </a:lnTo>
                <a:lnTo>
                  <a:pt x="4336727" y="2596616"/>
                </a:lnTo>
                <a:lnTo>
                  <a:pt x="4336727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7" name="Google Shape;127;p14"/>
          <p:cNvSpPr txBox="1"/>
          <p:nvPr/>
        </p:nvSpPr>
        <p:spPr>
          <a:xfrm>
            <a:off x="514350" y="3379942"/>
            <a:ext cx="3951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100" u="none" cap="none" strike="noStrike">
                <a:solidFill>
                  <a:srgbClr val="00204B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b="1" lang="en" sz="3100">
                <a:solidFill>
                  <a:srgbClr val="00204B"/>
                </a:solidFill>
                <a:latin typeface="Bebas Neue"/>
                <a:ea typeface="Bebas Neue"/>
                <a:cs typeface="Bebas Neue"/>
                <a:sym typeface="Bebas Neue"/>
              </a:rPr>
              <a:t>3</a:t>
            </a:r>
            <a:endParaRPr sz="700"/>
          </a:p>
        </p:txBody>
      </p:sp>
      <p:sp>
        <p:nvSpPr>
          <p:cNvPr id="128" name="Google Shape;128;p14"/>
          <p:cNvSpPr txBox="1"/>
          <p:nvPr/>
        </p:nvSpPr>
        <p:spPr>
          <a:xfrm>
            <a:off x="514350" y="3851429"/>
            <a:ext cx="3951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100" u="none" cap="none" strike="noStrike">
                <a:solidFill>
                  <a:srgbClr val="00204B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b="1" lang="en" sz="3100">
                <a:solidFill>
                  <a:srgbClr val="00204B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 sz="700"/>
          </a:p>
        </p:txBody>
      </p:sp>
      <p:sp>
        <p:nvSpPr>
          <p:cNvPr id="129" name="Google Shape;129;p14"/>
          <p:cNvSpPr txBox="1"/>
          <p:nvPr/>
        </p:nvSpPr>
        <p:spPr>
          <a:xfrm>
            <a:off x="900150" y="3543700"/>
            <a:ext cx="42048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Feature Engineering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30" name="Google Shape;130;p14"/>
          <p:cNvSpPr txBox="1"/>
          <p:nvPr/>
        </p:nvSpPr>
        <p:spPr>
          <a:xfrm>
            <a:off x="909445" y="3977042"/>
            <a:ext cx="2748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Encoding Categorical Variables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31" name="Google Shape;131;p14"/>
          <p:cNvSpPr txBox="1"/>
          <p:nvPr/>
        </p:nvSpPr>
        <p:spPr>
          <a:xfrm>
            <a:off x="514350" y="4327504"/>
            <a:ext cx="3951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100" u="none" cap="none" strike="noStrike">
                <a:solidFill>
                  <a:srgbClr val="00204B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b="1" lang="en" sz="3100">
                <a:solidFill>
                  <a:srgbClr val="00204B"/>
                </a:solidFill>
                <a:latin typeface="Bebas Neue"/>
                <a:ea typeface="Bebas Neue"/>
                <a:cs typeface="Bebas Neue"/>
                <a:sym typeface="Bebas Neue"/>
              </a:rPr>
              <a:t>5</a:t>
            </a:r>
            <a:endParaRPr sz="700"/>
          </a:p>
        </p:txBody>
      </p:sp>
      <p:sp>
        <p:nvSpPr>
          <p:cNvPr id="132" name="Google Shape;132;p14"/>
          <p:cNvSpPr txBox="1"/>
          <p:nvPr/>
        </p:nvSpPr>
        <p:spPr>
          <a:xfrm>
            <a:off x="909445" y="4488117"/>
            <a:ext cx="2748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Standardization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9FBFF"/>
            </a:gs>
            <a:gs pos="100000">
              <a:srgbClr val="FFFFFF"/>
            </a:gs>
          </a:gsLst>
          <a:lin ang="0" scaled="0"/>
        </a:gra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5"/>
          <p:cNvSpPr/>
          <p:nvPr/>
        </p:nvSpPr>
        <p:spPr>
          <a:xfrm rot="5400000">
            <a:off x="-163602" y="116572"/>
            <a:ext cx="5984875" cy="5661180"/>
          </a:xfrm>
          <a:custGeom>
            <a:rect b="b" l="l" r="r" t="t"/>
            <a:pathLst>
              <a:path extrusionOk="0" h="5703960" w="6350000">
                <a:moveTo>
                  <a:pt x="5877560" y="149860"/>
                </a:moveTo>
                <a:cubicBezTo>
                  <a:pt x="5786120" y="208280"/>
                  <a:pt x="5713730" y="255270"/>
                  <a:pt x="5556250" y="255270"/>
                </a:cubicBezTo>
                <a:cubicBezTo>
                  <a:pt x="5398770" y="255270"/>
                  <a:pt x="5326380" y="209550"/>
                  <a:pt x="5234940" y="149860"/>
                </a:cubicBezTo>
                <a:cubicBezTo>
                  <a:pt x="5130800" y="82550"/>
                  <a:pt x="5001260" y="0"/>
                  <a:pt x="4762500" y="0"/>
                </a:cubicBezTo>
                <a:cubicBezTo>
                  <a:pt x="4523740" y="0"/>
                  <a:pt x="4394200" y="82550"/>
                  <a:pt x="4290060" y="148590"/>
                </a:cubicBezTo>
                <a:cubicBezTo>
                  <a:pt x="4198620" y="207010"/>
                  <a:pt x="4126230" y="254000"/>
                  <a:pt x="3968750" y="254000"/>
                </a:cubicBezTo>
                <a:cubicBezTo>
                  <a:pt x="3811270" y="254000"/>
                  <a:pt x="3738880" y="208280"/>
                  <a:pt x="3647440" y="148590"/>
                </a:cubicBezTo>
                <a:cubicBezTo>
                  <a:pt x="3543300" y="82550"/>
                  <a:pt x="3413760" y="0"/>
                  <a:pt x="3175000" y="0"/>
                </a:cubicBezTo>
                <a:cubicBezTo>
                  <a:pt x="2936240" y="0"/>
                  <a:pt x="2806700" y="82550"/>
                  <a:pt x="2702560" y="148590"/>
                </a:cubicBezTo>
                <a:cubicBezTo>
                  <a:pt x="2611120" y="207010"/>
                  <a:pt x="2538730" y="254000"/>
                  <a:pt x="2381250" y="254000"/>
                </a:cubicBezTo>
                <a:cubicBezTo>
                  <a:pt x="2223770" y="254000"/>
                  <a:pt x="2151380" y="208280"/>
                  <a:pt x="2059940" y="148590"/>
                </a:cubicBezTo>
                <a:cubicBezTo>
                  <a:pt x="1955800" y="82550"/>
                  <a:pt x="1826260" y="0"/>
                  <a:pt x="1587500" y="0"/>
                </a:cubicBezTo>
                <a:cubicBezTo>
                  <a:pt x="1348740" y="0"/>
                  <a:pt x="1219200" y="82550"/>
                  <a:pt x="1115060" y="148590"/>
                </a:cubicBezTo>
                <a:cubicBezTo>
                  <a:pt x="1023620" y="207010"/>
                  <a:pt x="951230" y="254000"/>
                  <a:pt x="793750" y="254000"/>
                </a:cubicBezTo>
                <a:cubicBezTo>
                  <a:pt x="636270" y="254000"/>
                  <a:pt x="563880" y="208280"/>
                  <a:pt x="472440" y="148590"/>
                </a:cubicBezTo>
                <a:cubicBezTo>
                  <a:pt x="368300" y="82550"/>
                  <a:pt x="238760" y="0"/>
                  <a:pt x="0" y="0"/>
                </a:cubicBezTo>
                <a:lnTo>
                  <a:pt x="0" y="5703960"/>
                </a:lnTo>
                <a:lnTo>
                  <a:pt x="6350000" y="5703960"/>
                </a:lnTo>
                <a:lnTo>
                  <a:pt x="6350000" y="0"/>
                </a:lnTo>
                <a:cubicBezTo>
                  <a:pt x="6111240" y="0"/>
                  <a:pt x="5981700" y="82550"/>
                  <a:pt x="5877560" y="149860"/>
                </a:cubicBezTo>
                <a:close/>
              </a:path>
            </a:pathLst>
          </a:custGeom>
          <a:solidFill>
            <a:srgbClr val="00204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5"/>
          <p:cNvSpPr txBox="1"/>
          <p:nvPr/>
        </p:nvSpPr>
        <p:spPr>
          <a:xfrm>
            <a:off x="5769500" y="1063600"/>
            <a:ext cx="3427200" cy="3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rPr>
              <a:t>Subscription Status Distribution</a:t>
            </a:r>
            <a:endParaRPr sz="3500">
              <a:solidFill>
                <a:schemeClr val="dk1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indent="0" lvl="0" marL="0" rtl="0" algn="l">
              <a:lnSpc>
                <a:spcPct val="110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00204B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00204B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139" name="Google Shape;139;p15"/>
          <p:cNvSpPr txBox="1"/>
          <p:nvPr/>
        </p:nvSpPr>
        <p:spPr>
          <a:xfrm>
            <a:off x="6285876" y="2788372"/>
            <a:ext cx="2628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70% of customers are unsubscribed, showing a significant opportunity for targeted marketing strategies</a:t>
            </a:r>
            <a:endParaRPr sz="700"/>
          </a:p>
        </p:txBody>
      </p:sp>
      <p:sp>
        <p:nvSpPr>
          <p:cNvPr id="140" name="Google Shape;140;p15"/>
          <p:cNvSpPr txBox="1"/>
          <p:nvPr/>
        </p:nvSpPr>
        <p:spPr>
          <a:xfrm>
            <a:off x="6257226" y="3635870"/>
            <a:ext cx="2685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Subscribers show consistent spending habits, making them a valuable segment for retention.</a:t>
            </a:r>
            <a:endParaRPr sz="700"/>
          </a:p>
        </p:txBody>
      </p:sp>
      <p:sp>
        <p:nvSpPr>
          <p:cNvPr id="141" name="Google Shape;141;p15"/>
          <p:cNvSpPr txBox="1"/>
          <p:nvPr/>
        </p:nvSpPr>
        <p:spPr>
          <a:xfrm>
            <a:off x="5760769" y="2803672"/>
            <a:ext cx="4851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100" u="none" cap="none" strike="noStrike">
                <a:solidFill>
                  <a:srgbClr val="00204B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700"/>
          </a:p>
        </p:txBody>
      </p:sp>
      <p:sp>
        <p:nvSpPr>
          <p:cNvPr id="142" name="Google Shape;142;p15"/>
          <p:cNvSpPr txBox="1"/>
          <p:nvPr/>
        </p:nvSpPr>
        <p:spPr>
          <a:xfrm>
            <a:off x="5760769" y="3562670"/>
            <a:ext cx="3951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100" u="none" cap="none" strike="noStrike">
                <a:solidFill>
                  <a:srgbClr val="00204B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700"/>
          </a:p>
        </p:txBody>
      </p:sp>
      <p:pic>
        <p:nvPicPr>
          <p:cNvPr id="143" name="Google Shape;14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37" y="1100088"/>
            <a:ext cx="4572000" cy="2943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9FBFF"/>
            </a:gs>
            <a:gs pos="100000">
              <a:srgbClr val="FFFFFF"/>
            </a:gs>
          </a:gsLst>
          <a:lin ang="0" scaled="0"/>
        </a:gra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/>
          <p:nvPr/>
        </p:nvSpPr>
        <p:spPr>
          <a:xfrm rot="5400000">
            <a:off x="-163602" y="116572"/>
            <a:ext cx="5984875" cy="5661180"/>
          </a:xfrm>
          <a:custGeom>
            <a:rect b="b" l="l" r="r" t="t"/>
            <a:pathLst>
              <a:path extrusionOk="0" h="5703960" w="6350000">
                <a:moveTo>
                  <a:pt x="5877560" y="149860"/>
                </a:moveTo>
                <a:cubicBezTo>
                  <a:pt x="5786120" y="208280"/>
                  <a:pt x="5713730" y="255270"/>
                  <a:pt x="5556250" y="255270"/>
                </a:cubicBezTo>
                <a:cubicBezTo>
                  <a:pt x="5398770" y="255270"/>
                  <a:pt x="5326380" y="209550"/>
                  <a:pt x="5234940" y="149860"/>
                </a:cubicBezTo>
                <a:cubicBezTo>
                  <a:pt x="5130800" y="82550"/>
                  <a:pt x="5001260" y="0"/>
                  <a:pt x="4762500" y="0"/>
                </a:cubicBezTo>
                <a:cubicBezTo>
                  <a:pt x="4523740" y="0"/>
                  <a:pt x="4394200" y="82550"/>
                  <a:pt x="4290060" y="148590"/>
                </a:cubicBezTo>
                <a:cubicBezTo>
                  <a:pt x="4198620" y="207010"/>
                  <a:pt x="4126230" y="254000"/>
                  <a:pt x="3968750" y="254000"/>
                </a:cubicBezTo>
                <a:cubicBezTo>
                  <a:pt x="3811270" y="254000"/>
                  <a:pt x="3738880" y="208280"/>
                  <a:pt x="3647440" y="148590"/>
                </a:cubicBezTo>
                <a:cubicBezTo>
                  <a:pt x="3543300" y="82550"/>
                  <a:pt x="3413760" y="0"/>
                  <a:pt x="3175000" y="0"/>
                </a:cubicBezTo>
                <a:cubicBezTo>
                  <a:pt x="2936240" y="0"/>
                  <a:pt x="2806700" y="82550"/>
                  <a:pt x="2702560" y="148590"/>
                </a:cubicBezTo>
                <a:cubicBezTo>
                  <a:pt x="2611120" y="207010"/>
                  <a:pt x="2538730" y="254000"/>
                  <a:pt x="2381250" y="254000"/>
                </a:cubicBezTo>
                <a:cubicBezTo>
                  <a:pt x="2223770" y="254000"/>
                  <a:pt x="2151380" y="208280"/>
                  <a:pt x="2059940" y="148590"/>
                </a:cubicBezTo>
                <a:cubicBezTo>
                  <a:pt x="1955800" y="82550"/>
                  <a:pt x="1826260" y="0"/>
                  <a:pt x="1587500" y="0"/>
                </a:cubicBezTo>
                <a:cubicBezTo>
                  <a:pt x="1348740" y="0"/>
                  <a:pt x="1219200" y="82550"/>
                  <a:pt x="1115060" y="148590"/>
                </a:cubicBezTo>
                <a:cubicBezTo>
                  <a:pt x="1023620" y="207010"/>
                  <a:pt x="951230" y="254000"/>
                  <a:pt x="793750" y="254000"/>
                </a:cubicBezTo>
                <a:cubicBezTo>
                  <a:pt x="636270" y="254000"/>
                  <a:pt x="563880" y="208280"/>
                  <a:pt x="472440" y="148590"/>
                </a:cubicBezTo>
                <a:cubicBezTo>
                  <a:pt x="368300" y="82550"/>
                  <a:pt x="238760" y="0"/>
                  <a:pt x="0" y="0"/>
                </a:cubicBezTo>
                <a:lnTo>
                  <a:pt x="0" y="5703960"/>
                </a:lnTo>
                <a:lnTo>
                  <a:pt x="6350000" y="5703960"/>
                </a:lnTo>
                <a:lnTo>
                  <a:pt x="6350000" y="0"/>
                </a:lnTo>
                <a:cubicBezTo>
                  <a:pt x="6111240" y="0"/>
                  <a:pt x="5981700" y="82550"/>
                  <a:pt x="5877560" y="149860"/>
                </a:cubicBezTo>
                <a:close/>
              </a:path>
            </a:pathLst>
          </a:custGeom>
          <a:solidFill>
            <a:srgbClr val="00204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6"/>
          <p:cNvSpPr txBox="1"/>
          <p:nvPr/>
        </p:nvSpPr>
        <p:spPr>
          <a:xfrm>
            <a:off x="5659425" y="307350"/>
            <a:ext cx="3427200" cy="45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rPr>
              <a:t>Purchase Amount Distribution With Normal Fit</a:t>
            </a:r>
            <a:endParaRPr sz="3300">
              <a:solidFill>
                <a:schemeClr val="dk1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indent="0" lvl="0" marL="0" rtl="0" algn="l">
              <a:lnSpc>
                <a:spcPct val="110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indent="0" lvl="0" marL="0" rtl="0" algn="l">
              <a:lnSpc>
                <a:spcPct val="110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00204B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00204B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150" name="Google Shape;150;p16"/>
          <p:cNvSpPr txBox="1"/>
          <p:nvPr/>
        </p:nvSpPr>
        <p:spPr>
          <a:xfrm>
            <a:off x="6285876" y="2788372"/>
            <a:ext cx="26283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The average purchase amount is $59.82, with significant variability across customers.</a:t>
            </a:r>
            <a:endParaRPr sz="700"/>
          </a:p>
        </p:txBody>
      </p:sp>
      <p:sp>
        <p:nvSpPr>
          <p:cNvPr id="151" name="Google Shape;151;p16"/>
          <p:cNvSpPr txBox="1"/>
          <p:nvPr/>
        </p:nvSpPr>
        <p:spPr>
          <a:xfrm>
            <a:off x="6257226" y="3635870"/>
            <a:ext cx="2685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A standard deviation of $23.71 highlights opportunities to identify high-value segments.</a:t>
            </a:r>
            <a:endParaRPr sz="700"/>
          </a:p>
        </p:txBody>
      </p:sp>
      <p:sp>
        <p:nvSpPr>
          <p:cNvPr id="152" name="Google Shape;152;p16"/>
          <p:cNvSpPr txBox="1"/>
          <p:nvPr/>
        </p:nvSpPr>
        <p:spPr>
          <a:xfrm>
            <a:off x="5760769" y="2715172"/>
            <a:ext cx="4851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100" u="none" cap="none" strike="noStrike">
                <a:solidFill>
                  <a:srgbClr val="00204B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700"/>
          </a:p>
        </p:txBody>
      </p:sp>
      <p:sp>
        <p:nvSpPr>
          <p:cNvPr id="153" name="Google Shape;153;p16"/>
          <p:cNvSpPr txBox="1"/>
          <p:nvPr/>
        </p:nvSpPr>
        <p:spPr>
          <a:xfrm>
            <a:off x="5760769" y="3562670"/>
            <a:ext cx="3951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100" u="none" cap="none" strike="noStrike">
                <a:solidFill>
                  <a:srgbClr val="00204B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700"/>
          </a:p>
        </p:txBody>
      </p:sp>
      <p:pic>
        <p:nvPicPr>
          <p:cNvPr id="154" name="Google Shape;1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375" y="1140087"/>
            <a:ext cx="4539326" cy="286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9FBFF"/>
            </a:gs>
            <a:gs pos="100000">
              <a:srgbClr val="FFFFFF"/>
            </a:gs>
          </a:gsLst>
          <a:lin ang="0" scaled="0"/>
        </a:gra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17"/>
          <p:cNvGrpSpPr/>
          <p:nvPr/>
        </p:nvGrpSpPr>
        <p:grpSpPr>
          <a:xfrm>
            <a:off x="-2116194" y="-3712996"/>
            <a:ext cx="13376388" cy="6012527"/>
            <a:chOff x="0" y="3570"/>
            <a:chExt cx="35670367" cy="16033406"/>
          </a:xfrm>
        </p:grpSpPr>
        <p:sp>
          <p:nvSpPr>
            <p:cNvPr id="160" name="Google Shape;160;p17"/>
            <p:cNvSpPr/>
            <p:nvPr/>
          </p:nvSpPr>
          <p:spPr>
            <a:xfrm rot="10800000">
              <a:off x="0" y="3570"/>
              <a:ext cx="17849377" cy="16033406"/>
            </a:xfrm>
            <a:custGeom>
              <a:rect b="b" l="l" r="r" t="t"/>
              <a:pathLst>
                <a:path extrusionOk="0" h="5703960" w="6350000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5703960"/>
                  </a:lnTo>
                  <a:lnTo>
                    <a:pt x="6350000" y="5703960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solidFill>
              <a:srgbClr val="00204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7"/>
            <p:cNvSpPr/>
            <p:nvPr/>
          </p:nvSpPr>
          <p:spPr>
            <a:xfrm rot="10800000">
              <a:off x="17820990" y="3570"/>
              <a:ext cx="17849377" cy="16033406"/>
            </a:xfrm>
            <a:custGeom>
              <a:rect b="b" l="l" r="r" t="t"/>
              <a:pathLst>
                <a:path extrusionOk="0" h="5703960" w="6350000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5703960"/>
                  </a:lnTo>
                  <a:lnTo>
                    <a:pt x="6350000" y="5703960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solidFill>
              <a:srgbClr val="00204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" name="Google Shape;162;p17"/>
          <p:cNvSpPr txBox="1"/>
          <p:nvPr/>
        </p:nvSpPr>
        <p:spPr>
          <a:xfrm>
            <a:off x="523875" y="187863"/>
            <a:ext cx="8115300" cy="13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E9FBFF"/>
                </a:solidFill>
                <a:latin typeface="Paytone One"/>
                <a:ea typeface="Paytone One"/>
                <a:cs typeface="Paytone One"/>
                <a:sym typeface="Paytone One"/>
              </a:rPr>
              <a:t>Model Building - Linear Regression</a:t>
            </a:r>
            <a:endParaRPr sz="100"/>
          </a:p>
        </p:txBody>
      </p:sp>
      <p:sp>
        <p:nvSpPr>
          <p:cNvPr id="163" name="Google Shape;163;p17"/>
          <p:cNvSpPr txBox="1"/>
          <p:nvPr/>
        </p:nvSpPr>
        <p:spPr>
          <a:xfrm>
            <a:off x="514350" y="2417725"/>
            <a:ext cx="143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204B"/>
                </a:solidFill>
                <a:latin typeface="Bebas Neue"/>
                <a:ea typeface="Bebas Neue"/>
                <a:cs typeface="Bebas Neue"/>
                <a:sym typeface="Bebas Neue"/>
              </a:rPr>
              <a:t>Data Preparation</a:t>
            </a:r>
            <a:endParaRPr sz="700"/>
          </a:p>
        </p:txBody>
      </p:sp>
      <p:sp>
        <p:nvSpPr>
          <p:cNvPr id="164" name="Google Shape;164;p17"/>
          <p:cNvSpPr txBox="1"/>
          <p:nvPr/>
        </p:nvSpPr>
        <p:spPr>
          <a:xfrm>
            <a:off x="514350" y="1795047"/>
            <a:ext cx="1432372" cy="2765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rgbClr val="E9FBFF"/>
                </a:solidFill>
                <a:latin typeface="Bebas Neue"/>
                <a:ea typeface="Bebas Neue"/>
                <a:cs typeface="Bebas Neue"/>
                <a:sym typeface="Bebas Neue"/>
              </a:rPr>
              <a:t>01. </a:t>
            </a:r>
            <a:endParaRPr sz="700"/>
          </a:p>
        </p:txBody>
      </p:sp>
      <p:sp>
        <p:nvSpPr>
          <p:cNvPr id="165" name="Google Shape;165;p17"/>
          <p:cNvSpPr txBox="1"/>
          <p:nvPr/>
        </p:nvSpPr>
        <p:spPr>
          <a:xfrm>
            <a:off x="514350" y="3029874"/>
            <a:ext cx="1432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Cleaned data by handling missing values, removing duplicates, and standardizing features for consistency.</a:t>
            </a:r>
            <a:r>
              <a:rPr b="0" i="0" lang="en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700"/>
          </a:p>
        </p:txBody>
      </p:sp>
      <p:sp>
        <p:nvSpPr>
          <p:cNvPr id="166" name="Google Shape;166;p17"/>
          <p:cNvSpPr txBox="1"/>
          <p:nvPr/>
        </p:nvSpPr>
        <p:spPr>
          <a:xfrm>
            <a:off x="2138226" y="1818542"/>
            <a:ext cx="1432372" cy="2765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rgbClr val="E9FBFF"/>
                </a:solidFill>
                <a:latin typeface="Bebas Neue"/>
                <a:ea typeface="Bebas Neue"/>
                <a:cs typeface="Bebas Neue"/>
                <a:sym typeface="Bebas Neue"/>
              </a:rPr>
              <a:t>02. </a:t>
            </a:r>
            <a:endParaRPr sz="700"/>
          </a:p>
        </p:txBody>
      </p:sp>
      <p:sp>
        <p:nvSpPr>
          <p:cNvPr id="167" name="Google Shape;167;p17"/>
          <p:cNvSpPr txBox="1"/>
          <p:nvPr/>
        </p:nvSpPr>
        <p:spPr>
          <a:xfrm>
            <a:off x="2138225" y="2417725"/>
            <a:ext cx="143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204B"/>
                </a:solidFill>
                <a:latin typeface="Bebas Neue"/>
                <a:ea typeface="Bebas Neue"/>
                <a:cs typeface="Bebas Neue"/>
                <a:sym typeface="Bebas Neue"/>
              </a:rPr>
              <a:t>Feature Selection</a:t>
            </a:r>
            <a:endParaRPr sz="700"/>
          </a:p>
        </p:txBody>
      </p:sp>
      <p:sp>
        <p:nvSpPr>
          <p:cNvPr id="168" name="Google Shape;168;p17"/>
          <p:cNvSpPr txBox="1"/>
          <p:nvPr/>
        </p:nvSpPr>
        <p:spPr>
          <a:xfrm>
            <a:off x="2138225" y="3029874"/>
            <a:ext cx="14325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Selected key variables like age and purchase frequency to enhance model performance.</a:t>
            </a:r>
            <a:endParaRPr sz="700"/>
          </a:p>
        </p:txBody>
      </p:sp>
      <p:sp>
        <p:nvSpPr>
          <p:cNvPr id="169" name="Google Shape;169;p17"/>
          <p:cNvSpPr txBox="1"/>
          <p:nvPr/>
        </p:nvSpPr>
        <p:spPr>
          <a:xfrm>
            <a:off x="3840196" y="1818542"/>
            <a:ext cx="1432372" cy="2765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rgbClr val="E9FBFF"/>
                </a:solidFill>
                <a:latin typeface="Bebas Neue"/>
                <a:ea typeface="Bebas Neue"/>
                <a:cs typeface="Bebas Neue"/>
                <a:sym typeface="Bebas Neue"/>
              </a:rPr>
              <a:t>03. </a:t>
            </a:r>
            <a:endParaRPr sz="700"/>
          </a:p>
        </p:txBody>
      </p:sp>
      <p:sp>
        <p:nvSpPr>
          <p:cNvPr id="170" name="Google Shape;170;p17"/>
          <p:cNvSpPr txBox="1"/>
          <p:nvPr/>
        </p:nvSpPr>
        <p:spPr>
          <a:xfrm>
            <a:off x="3840196" y="2417725"/>
            <a:ext cx="143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204B"/>
                </a:solidFill>
                <a:latin typeface="Bebas Neue"/>
                <a:ea typeface="Bebas Neue"/>
                <a:cs typeface="Bebas Neue"/>
                <a:sym typeface="Bebas Neue"/>
              </a:rPr>
              <a:t>Data </a:t>
            </a:r>
            <a:endParaRPr b="1" sz="2000">
              <a:solidFill>
                <a:srgbClr val="00204B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204B"/>
                </a:solidFill>
                <a:latin typeface="Bebas Neue"/>
                <a:ea typeface="Bebas Neue"/>
                <a:cs typeface="Bebas Neue"/>
                <a:sym typeface="Bebas Neue"/>
              </a:rPr>
              <a:t>Splitting</a:t>
            </a:r>
            <a:endParaRPr sz="700"/>
          </a:p>
        </p:txBody>
      </p:sp>
      <p:sp>
        <p:nvSpPr>
          <p:cNvPr id="171" name="Google Shape;171;p17"/>
          <p:cNvSpPr txBox="1"/>
          <p:nvPr/>
        </p:nvSpPr>
        <p:spPr>
          <a:xfrm>
            <a:off x="3840196" y="3029874"/>
            <a:ext cx="14325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Split data into 80% training and 20% testing sets to ensure reliable model evaluation.</a:t>
            </a:r>
            <a:endParaRPr sz="700"/>
          </a:p>
        </p:txBody>
      </p:sp>
      <p:sp>
        <p:nvSpPr>
          <p:cNvPr id="172" name="Google Shape;172;p17"/>
          <p:cNvSpPr txBox="1"/>
          <p:nvPr/>
        </p:nvSpPr>
        <p:spPr>
          <a:xfrm>
            <a:off x="5510928" y="1818542"/>
            <a:ext cx="1432372" cy="2765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rgbClr val="E9FBFF"/>
                </a:solidFill>
                <a:latin typeface="Bebas Neue"/>
                <a:ea typeface="Bebas Neue"/>
                <a:cs typeface="Bebas Neue"/>
                <a:sym typeface="Bebas Neue"/>
              </a:rPr>
              <a:t>04. </a:t>
            </a:r>
            <a:endParaRPr sz="700"/>
          </a:p>
        </p:txBody>
      </p:sp>
      <p:sp>
        <p:nvSpPr>
          <p:cNvPr id="173" name="Google Shape;173;p17"/>
          <p:cNvSpPr txBox="1"/>
          <p:nvPr/>
        </p:nvSpPr>
        <p:spPr>
          <a:xfrm>
            <a:off x="5510925" y="2417725"/>
            <a:ext cx="150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204B"/>
                </a:solidFill>
                <a:latin typeface="Bebas Neue"/>
                <a:ea typeface="Bebas Neue"/>
                <a:cs typeface="Bebas Neue"/>
                <a:sym typeface="Bebas Neue"/>
              </a:rPr>
              <a:t>Linear Regression Model</a:t>
            </a:r>
            <a:endParaRPr sz="700"/>
          </a:p>
        </p:txBody>
      </p:sp>
      <p:sp>
        <p:nvSpPr>
          <p:cNvPr id="174" name="Google Shape;174;p17"/>
          <p:cNvSpPr txBox="1"/>
          <p:nvPr/>
        </p:nvSpPr>
        <p:spPr>
          <a:xfrm>
            <a:off x="5510928" y="3029874"/>
            <a:ext cx="1432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Built a simple yet interpretable model to predict purchase amounts based on selected features.</a:t>
            </a:r>
            <a:endParaRPr sz="700"/>
          </a:p>
        </p:txBody>
      </p:sp>
      <p:sp>
        <p:nvSpPr>
          <p:cNvPr id="175" name="Google Shape;175;p17"/>
          <p:cNvSpPr txBox="1"/>
          <p:nvPr/>
        </p:nvSpPr>
        <p:spPr>
          <a:xfrm>
            <a:off x="7197278" y="1818542"/>
            <a:ext cx="1432372" cy="2765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rgbClr val="E9FBFF"/>
                </a:solidFill>
                <a:latin typeface="Bebas Neue"/>
                <a:ea typeface="Bebas Neue"/>
                <a:cs typeface="Bebas Neue"/>
                <a:sym typeface="Bebas Neue"/>
              </a:rPr>
              <a:t>05. </a:t>
            </a:r>
            <a:endParaRPr sz="700"/>
          </a:p>
        </p:txBody>
      </p:sp>
      <p:sp>
        <p:nvSpPr>
          <p:cNvPr id="176" name="Google Shape;176;p17"/>
          <p:cNvSpPr txBox="1"/>
          <p:nvPr/>
        </p:nvSpPr>
        <p:spPr>
          <a:xfrm>
            <a:off x="7197278" y="2417725"/>
            <a:ext cx="143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204B"/>
                </a:solidFill>
                <a:latin typeface="Bebas Neue"/>
                <a:ea typeface="Bebas Neue"/>
                <a:cs typeface="Bebas Neue"/>
                <a:sym typeface="Bebas Neue"/>
              </a:rPr>
              <a:t>Prediction</a:t>
            </a:r>
            <a:endParaRPr b="1" sz="2000">
              <a:solidFill>
                <a:srgbClr val="00204B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204B"/>
                </a:solidFill>
                <a:latin typeface="Bebas Neue"/>
                <a:ea typeface="Bebas Neue"/>
                <a:cs typeface="Bebas Neue"/>
                <a:sym typeface="Bebas Neue"/>
              </a:rPr>
              <a:t>Output</a:t>
            </a:r>
            <a:endParaRPr b="1" sz="2000">
              <a:solidFill>
                <a:srgbClr val="00204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7" name="Google Shape;177;p17"/>
          <p:cNvSpPr txBox="1"/>
          <p:nvPr/>
        </p:nvSpPr>
        <p:spPr>
          <a:xfrm>
            <a:off x="7197278" y="3029874"/>
            <a:ext cx="14325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MSE: 1.35, R-squared: 0.38. Used predictions to guide marketing strategies.</a:t>
            </a:r>
            <a:endParaRPr sz="700"/>
          </a:p>
        </p:txBody>
      </p:sp>
      <p:cxnSp>
        <p:nvCxnSpPr>
          <p:cNvPr id="178" name="Google Shape;178;p17"/>
          <p:cNvCxnSpPr>
            <a:stCxn id="163" idx="3"/>
          </p:cNvCxnSpPr>
          <p:nvPr/>
        </p:nvCxnSpPr>
        <p:spPr>
          <a:xfrm>
            <a:off x="1946850" y="2725525"/>
            <a:ext cx="3201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" name="Google Shape;179;p17"/>
          <p:cNvCxnSpPr/>
          <p:nvPr/>
        </p:nvCxnSpPr>
        <p:spPr>
          <a:xfrm>
            <a:off x="3600075" y="2722975"/>
            <a:ext cx="3201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" name="Google Shape;180;p17"/>
          <p:cNvCxnSpPr/>
          <p:nvPr/>
        </p:nvCxnSpPr>
        <p:spPr>
          <a:xfrm>
            <a:off x="5102200" y="2717875"/>
            <a:ext cx="3201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" name="Google Shape;181;p17"/>
          <p:cNvCxnSpPr/>
          <p:nvPr/>
        </p:nvCxnSpPr>
        <p:spPr>
          <a:xfrm>
            <a:off x="7014225" y="2717875"/>
            <a:ext cx="3201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" name="Google Shape;182;p17"/>
          <p:cNvSpPr/>
          <p:nvPr/>
        </p:nvSpPr>
        <p:spPr>
          <a:xfrm rot="448853">
            <a:off x="694907" y="4212848"/>
            <a:ext cx="1275173" cy="430371"/>
          </a:xfrm>
          <a:custGeom>
            <a:rect b="b" l="l" r="r" t="t"/>
            <a:pathLst>
              <a:path extrusionOk="0" h="862036" w="2554180">
                <a:moveTo>
                  <a:pt x="0" y="0"/>
                </a:moveTo>
                <a:lnTo>
                  <a:pt x="2554180" y="0"/>
                </a:lnTo>
                <a:lnTo>
                  <a:pt x="2554180" y="862036"/>
                </a:lnTo>
                <a:lnTo>
                  <a:pt x="0" y="8620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3" name="Google Shape;183;p17"/>
          <p:cNvSpPr/>
          <p:nvPr/>
        </p:nvSpPr>
        <p:spPr>
          <a:xfrm flipH="1" rot="-921333">
            <a:off x="3889778" y="3970799"/>
            <a:ext cx="1527319" cy="914482"/>
          </a:xfrm>
          <a:custGeom>
            <a:rect b="b" l="l" r="r" t="t"/>
            <a:pathLst>
              <a:path extrusionOk="0" h="1827640" w="3052426">
                <a:moveTo>
                  <a:pt x="3052425" y="0"/>
                </a:moveTo>
                <a:lnTo>
                  <a:pt x="0" y="0"/>
                </a:lnTo>
                <a:lnTo>
                  <a:pt x="0" y="1827640"/>
                </a:lnTo>
                <a:lnTo>
                  <a:pt x="3052425" y="1827640"/>
                </a:lnTo>
                <a:lnTo>
                  <a:pt x="3052425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4" name="Google Shape;184;p17"/>
          <p:cNvSpPr/>
          <p:nvPr/>
        </p:nvSpPr>
        <p:spPr>
          <a:xfrm rot="137437">
            <a:off x="7346743" y="4003831"/>
            <a:ext cx="1133563" cy="698190"/>
          </a:xfrm>
          <a:custGeom>
            <a:rect b="b" l="l" r="r" t="t"/>
            <a:pathLst>
              <a:path extrusionOk="0" h="1395265" w="2265315">
                <a:moveTo>
                  <a:pt x="0" y="0"/>
                </a:moveTo>
                <a:lnTo>
                  <a:pt x="2265316" y="0"/>
                </a:lnTo>
                <a:lnTo>
                  <a:pt x="2265316" y="1395265"/>
                </a:lnTo>
                <a:lnTo>
                  <a:pt x="0" y="13952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3559" r="-3549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9FBFF"/>
            </a:gs>
            <a:gs pos="100000">
              <a:srgbClr val="FFFFFF"/>
            </a:gs>
          </a:gsLst>
          <a:lin ang="0" scaled="0"/>
        </a:gra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/>
          <p:nvPr/>
        </p:nvSpPr>
        <p:spPr>
          <a:xfrm rot="5400000">
            <a:off x="-1687485" y="-204579"/>
            <a:ext cx="5989043" cy="5379726"/>
          </a:xfrm>
          <a:custGeom>
            <a:rect b="b" l="l" r="r" t="t"/>
            <a:pathLst>
              <a:path extrusionOk="0" h="5703960" w="6350000">
                <a:moveTo>
                  <a:pt x="5877560" y="149860"/>
                </a:moveTo>
                <a:cubicBezTo>
                  <a:pt x="5786120" y="208280"/>
                  <a:pt x="5713730" y="255270"/>
                  <a:pt x="5556250" y="255270"/>
                </a:cubicBezTo>
                <a:cubicBezTo>
                  <a:pt x="5398770" y="255270"/>
                  <a:pt x="5326380" y="209550"/>
                  <a:pt x="5234940" y="149860"/>
                </a:cubicBezTo>
                <a:cubicBezTo>
                  <a:pt x="5130800" y="82550"/>
                  <a:pt x="5001260" y="0"/>
                  <a:pt x="4762500" y="0"/>
                </a:cubicBezTo>
                <a:cubicBezTo>
                  <a:pt x="4523740" y="0"/>
                  <a:pt x="4394200" y="82550"/>
                  <a:pt x="4290060" y="148590"/>
                </a:cubicBezTo>
                <a:cubicBezTo>
                  <a:pt x="4198620" y="207010"/>
                  <a:pt x="4126230" y="254000"/>
                  <a:pt x="3968750" y="254000"/>
                </a:cubicBezTo>
                <a:cubicBezTo>
                  <a:pt x="3811270" y="254000"/>
                  <a:pt x="3738880" y="208280"/>
                  <a:pt x="3647440" y="148590"/>
                </a:cubicBezTo>
                <a:cubicBezTo>
                  <a:pt x="3543300" y="82550"/>
                  <a:pt x="3413760" y="0"/>
                  <a:pt x="3175000" y="0"/>
                </a:cubicBezTo>
                <a:cubicBezTo>
                  <a:pt x="2936240" y="0"/>
                  <a:pt x="2806700" y="82550"/>
                  <a:pt x="2702560" y="148590"/>
                </a:cubicBezTo>
                <a:cubicBezTo>
                  <a:pt x="2611120" y="207010"/>
                  <a:pt x="2538730" y="254000"/>
                  <a:pt x="2381250" y="254000"/>
                </a:cubicBezTo>
                <a:cubicBezTo>
                  <a:pt x="2223770" y="254000"/>
                  <a:pt x="2151380" y="208280"/>
                  <a:pt x="2059940" y="148590"/>
                </a:cubicBezTo>
                <a:cubicBezTo>
                  <a:pt x="1955800" y="82550"/>
                  <a:pt x="1826260" y="0"/>
                  <a:pt x="1587500" y="0"/>
                </a:cubicBezTo>
                <a:cubicBezTo>
                  <a:pt x="1348740" y="0"/>
                  <a:pt x="1219200" y="82550"/>
                  <a:pt x="1115060" y="148590"/>
                </a:cubicBezTo>
                <a:cubicBezTo>
                  <a:pt x="1023620" y="207010"/>
                  <a:pt x="951230" y="254000"/>
                  <a:pt x="793750" y="254000"/>
                </a:cubicBezTo>
                <a:cubicBezTo>
                  <a:pt x="636270" y="254000"/>
                  <a:pt x="563880" y="208280"/>
                  <a:pt x="472440" y="148590"/>
                </a:cubicBezTo>
                <a:cubicBezTo>
                  <a:pt x="368300" y="82550"/>
                  <a:pt x="238760" y="0"/>
                  <a:pt x="0" y="0"/>
                </a:cubicBezTo>
                <a:lnTo>
                  <a:pt x="0" y="5703960"/>
                </a:lnTo>
                <a:lnTo>
                  <a:pt x="6350000" y="5703960"/>
                </a:lnTo>
                <a:lnTo>
                  <a:pt x="6350000" y="0"/>
                </a:lnTo>
                <a:cubicBezTo>
                  <a:pt x="6111240" y="0"/>
                  <a:pt x="5981700" y="82550"/>
                  <a:pt x="5877560" y="149860"/>
                </a:cubicBezTo>
                <a:close/>
              </a:path>
            </a:pathLst>
          </a:custGeom>
          <a:solidFill>
            <a:srgbClr val="F7D038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8"/>
          <p:cNvSpPr txBox="1"/>
          <p:nvPr/>
        </p:nvSpPr>
        <p:spPr>
          <a:xfrm>
            <a:off x="4391025" y="277042"/>
            <a:ext cx="44202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00204B"/>
                </a:solidFill>
                <a:latin typeface="Paytone One"/>
                <a:ea typeface="Paytone One"/>
                <a:cs typeface="Paytone One"/>
                <a:sym typeface="Paytone One"/>
              </a:rPr>
              <a:t>Results Interpretation</a:t>
            </a:r>
            <a:endParaRPr sz="100"/>
          </a:p>
        </p:txBody>
      </p:sp>
      <p:sp>
        <p:nvSpPr>
          <p:cNvPr id="191" name="Google Shape;191;p18"/>
          <p:cNvSpPr txBox="1"/>
          <p:nvPr/>
        </p:nvSpPr>
        <p:spPr>
          <a:xfrm>
            <a:off x="4241138" y="2683947"/>
            <a:ext cx="14373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Age and purchase frequency are key predictors of spending behavior.</a:t>
            </a:r>
            <a:endParaRPr sz="600"/>
          </a:p>
        </p:txBody>
      </p:sp>
      <p:sp>
        <p:nvSpPr>
          <p:cNvPr id="192" name="Google Shape;192;p18"/>
          <p:cNvSpPr txBox="1"/>
          <p:nvPr/>
        </p:nvSpPr>
        <p:spPr>
          <a:xfrm>
            <a:off x="4241138" y="4094290"/>
            <a:ext cx="14373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Opportunities to improve: Consider adding more features or using advanced models.</a:t>
            </a:r>
            <a:endParaRPr sz="900"/>
          </a:p>
        </p:txBody>
      </p:sp>
      <p:sp>
        <p:nvSpPr>
          <p:cNvPr id="193" name="Google Shape;193;p18"/>
          <p:cNvSpPr txBox="1"/>
          <p:nvPr/>
        </p:nvSpPr>
        <p:spPr>
          <a:xfrm>
            <a:off x="4241150" y="2331367"/>
            <a:ext cx="1746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204B"/>
                </a:solidFill>
                <a:latin typeface="Bebas Neue"/>
                <a:ea typeface="Bebas Neue"/>
                <a:cs typeface="Bebas Neue"/>
                <a:sym typeface="Bebas Neue"/>
              </a:rPr>
              <a:t>Key Predictors</a:t>
            </a:r>
            <a:endParaRPr sz="700"/>
          </a:p>
        </p:txBody>
      </p:sp>
      <p:sp>
        <p:nvSpPr>
          <p:cNvPr id="194" name="Google Shape;194;p18"/>
          <p:cNvSpPr txBox="1"/>
          <p:nvPr/>
        </p:nvSpPr>
        <p:spPr>
          <a:xfrm>
            <a:off x="4241150" y="1964709"/>
            <a:ext cx="1746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rgbClr val="A5CEDE"/>
                </a:solidFill>
                <a:latin typeface="Bebas Neue"/>
                <a:ea typeface="Bebas Neue"/>
                <a:cs typeface="Bebas Neue"/>
                <a:sym typeface="Bebas Neue"/>
              </a:rPr>
              <a:t>01.</a:t>
            </a:r>
            <a:endParaRPr sz="700"/>
          </a:p>
        </p:txBody>
      </p:sp>
      <p:sp>
        <p:nvSpPr>
          <p:cNvPr id="195" name="Google Shape;195;p18"/>
          <p:cNvSpPr txBox="1"/>
          <p:nvPr/>
        </p:nvSpPr>
        <p:spPr>
          <a:xfrm>
            <a:off x="4187775" y="3741725"/>
            <a:ext cx="246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204B"/>
                </a:solidFill>
                <a:latin typeface="Bebas Neue"/>
                <a:ea typeface="Bebas Neue"/>
                <a:cs typeface="Bebas Neue"/>
                <a:sym typeface="Bebas Neue"/>
              </a:rPr>
              <a:t> Improvement Opportunities</a:t>
            </a:r>
            <a:endParaRPr sz="700"/>
          </a:p>
        </p:txBody>
      </p:sp>
      <p:sp>
        <p:nvSpPr>
          <p:cNvPr id="196" name="Google Shape;196;p18"/>
          <p:cNvSpPr txBox="1"/>
          <p:nvPr/>
        </p:nvSpPr>
        <p:spPr>
          <a:xfrm>
            <a:off x="4219050" y="3389152"/>
            <a:ext cx="161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rgbClr val="A5CEDE"/>
                </a:solidFill>
                <a:latin typeface="Bebas Neue"/>
                <a:ea typeface="Bebas Neue"/>
                <a:cs typeface="Bebas Neue"/>
                <a:sym typeface="Bebas Neue"/>
              </a:rPr>
              <a:t>03.</a:t>
            </a:r>
            <a:endParaRPr sz="700"/>
          </a:p>
        </p:txBody>
      </p:sp>
      <p:sp>
        <p:nvSpPr>
          <p:cNvPr id="197" name="Google Shape;197;p18"/>
          <p:cNvSpPr txBox="1"/>
          <p:nvPr/>
        </p:nvSpPr>
        <p:spPr>
          <a:xfrm>
            <a:off x="6956982" y="2331367"/>
            <a:ext cx="173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204B"/>
                </a:solidFill>
                <a:latin typeface="Bebas Neue"/>
                <a:ea typeface="Bebas Neue"/>
                <a:cs typeface="Bebas Neue"/>
                <a:sym typeface="Bebas Neue"/>
              </a:rPr>
              <a:t>Model Performance</a:t>
            </a:r>
            <a:endParaRPr sz="700"/>
          </a:p>
        </p:txBody>
      </p:sp>
      <p:sp>
        <p:nvSpPr>
          <p:cNvPr id="198" name="Google Shape;198;p18"/>
          <p:cNvSpPr txBox="1"/>
          <p:nvPr/>
        </p:nvSpPr>
        <p:spPr>
          <a:xfrm>
            <a:off x="6956969" y="1980334"/>
            <a:ext cx="173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rgbClr val="A5CEDE"/>
                </a:solidFill>
                <a:latin typeface="Bebas Neue"/>
                <a:ea typeface="Bebas Neue"/>
                <a:cs typeface="Bebas Neue"/>
                <a:sym typeface="Bebas Neue"/>
              </a:rPr>
              <a:t>02.</a:t>
            </a:r>
            <a:endParaRPr sz="700"/>
          </a:p>
        </p:txBody>
      </p:sp>
      <p:sp>
        <p:nvSpPr>
          <p:cNvPr id="199" name="Google Shape;199;p18"/>
          <p:cNvSpPr txBox="1"/>
          <p:nvPr/>
        </p:nvSpPr>
        <p:spPr>
          <a:xfrm>
            <a:off x="6956944" y="3741723"/>
            <a:ext cx="157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204B"/>
                </a:solidFill>
                <a:latin typeface="Bebas Neue"/>
                <a:ea typeface="Bebas Neue"/>
                <a:cs typeface="Bebas Neue"/>
                <a:sym typeface="Bebas Neue"/>
              </a:rPr>
              <a:t>Limitations</a:t>
            </a:r>
            <a:endParaRPr sz="700"/>
          </a:p>
        </p:txBody>
      </p:sp>
      <p:sp>
        <p:nvSpPr>
          <p:cNvPr id="200" name="Google Shape;200;p18"/>
          <p:cNvSpPr txBox="1"/>
          <p:nvPr/>
        </p:nvSpPr>
        <p:spPr>
          <a:xfrm>
            <a:off x="6957032" y="3389152"/>
            <a:ext cx="157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rgbClr val="A5CEDE"/>
                </a:solidFill>
                <a:latin typeface="Bebas Neue"/>
                <a:ea typeface="Bebas Neue"/>
                <a:cs typeface="Bebas Neue"/>
                <a:sym typeface="Bebas Neue"/>
              </a:rPr>
              <a:t>04.</a:t>
            </a:r>
            <a:endParaRPr sz="700"/>
          </a:p>
        </p:txBody>
      </p:sp>
      <p:sp>
        <p:nvSpPr>
          <p:cNvPr id="201" name="Google Shape;201;p18"/>
          <p:cNvSpPr txBox="1"/>
          <p:nvPr/>
        </p:nvSpPr>
        <p:spPr>
          <a:xfrm>
            <a:off x="6956957" y="2683947"/>
            <a:ext cx="1437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The model explains 38% of the variance in purchase amounts (R² = 0.38).</a:t>
            </a:r>
            <a:endParaRPr sz="600"/>
          </a:p>
        </p:txBody>
      </p:sp>
      <p:sp>
        <p:nvSpPr>
          <p:cNvPr id="202" name="Google Shape;202;p18"/>
          <p:cNvSpPr txBox="1"/>
          <p:nvPr/>
        </p:nvSpPr>
        <p:spPr>
          <a:xfrm>
            <a:off x="6956957" y="4094290"/>
            <a:ext cx="14379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External factors like economic trends or seasonality were not included and may impact results</a:t>
            </a:r>
            <a:endParaRPr sz="600"/>
          </a:p>
        </p:txBody>
      </p:sp>
      <p:sp>
        <p:nvSpPr>
          <p:cNvPr id="203" name="Google Shape;203;p18"/>
          <p:cNvSpPr/>
          <p:nvPr/>
        </p:nvSpPr>
        <p:spPr>
          <a:xfrm>
            <a:off x="468552" y="669360"/>
            <a:ext cx="2817206" cy="3704844"/>
          </a:xfrm>
          <a:custGeom>
            <a:rect b="b" l="l" r="r" t="t"/>
            <a:pathLst>
              <a:path extrusionOk="0" h="3799840" w="3872448">
                <a:moveTo>
                  <a:pt x="0" y="0"/>
                </a:moveTo>
                <a:lnTo>
                  <a:pt x="3872449" y="0"/>
                </a:lnTo>
                <a:lnTo>
                  <a:pt x="3872449" y="3799840"/>
                </a:lnTo>
                <a:lnTo>
                  <a:pt x="0" y="37998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9FBFF"/>
            </a:gs>
            <a:gs pos="100000">
              <a:srgbClr val="FFFFFF"/>
            </a:gs>
          </a:gsLst>
          <a:lin ang="0" scaled="0"/>
        </a:gra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9"/>
          <p:cNvSpPr/>
          <p:nvPr/>
        </p:nvSpPr>
        <p:spPr>
          <a:xfrm rot="5400000">
            <a:off x="-163602" y="116572"/>
            <a:ext cx="5984875" cy="5661180"/>
          </a:xfrm>
          <a:custGeom>
            <a:rect b="b" l="l" r="r" t="t"/>
            <a:pathLst>
              <a:path extrusionOk="0" h="5703960" w="6350000">
                <a:moveTo>
                  <a:pt x="5877560" y="149860"/>
                </a:moveTo>
                <a:cubicBezTo>
                  <a:pt x="5786120" y="208280"/>
                  <a:pt x="5713730" y="255270"/>
                  <a:pt x="5556250" y="255270"/>
                </a:cubicBezTo>
                <a:cubicBezTo>
                  <a:pt x="5398770" y="255270"/>
                  <a:pt x="5326380" y="209550"/>
                  <a:pt x="5234940" y="149860"/>
                </a:cubicBezTo>
                <a:cubicBezTo>
                  <a:pt x="5130800" y="82550"/>
                  <a:pt x="5001260" y="0"/>
                  <a:pt x="4762500" y="0"/>
                </a:cubicBezTo>
                <a:cubicBezTo>
                  <a:pt x="4523740" y="0"/>
                  <a:pt x="4394200" y="82550"/>
                  <a:pt x="4290060" y="148590"/>
                </a:cubicBezTo>
                <a:cubicBezTo>
                  <a:pt x="4198620" y="207010"/>
                  <a:pt x="4126230" y="254000"/>
                  <a:pt x="3968750" y="254000"/>
                </a:cubicBezTo>
                <a:cubicBezTo>
                  <a:pt x="3811270" y="254000"/>
                  <a:pt x="3738880" y="208280"/>
                  <a:pt x="3647440" y="148590"/>
                </a:cubicBezTo>
                <a:cubicBezTo>
                  <a:pt x="3543300" y="82550"/>
                  <a:pt x="3413760" y="0"/>
                  <a:pt x="3175000" y="0"/>
                </a:cubicBezTo>
                <a:cubicBezTo>
                  <a:pt x="2936240" y="0"/>
                  <a:pt x="2806700" y="82550"/>
                  <a:pt x="2702560" y="148590"/>
                </a:cubicBezTo>
                <a:cubicBezTo>
                  <a:pt x="2611120" y="207010"/>
                  <a:pt x="2538730" y="254000"/>
                  <a:pt x="2381250" y="254000"/>
                </a:cubicBezTo>
                <a:cubicBezTo>
                  <a:pt x="2223770" y="254000"/>
                  <a:pt x="2151380" y="208280"/>
                  <a:pt x="2059940" y="148590"/>
                </a:cubicBezTo>
                <a:cubicBezTo>
                  <a:pt x="1955800" y="82550"/>
                  <a:pt x="1826260" y="0"/>
                  <a:pt x="1587500" y="0"/>
                </a:cubicBezTo>
                <a:cubicBezTo>
                  <a:pt x="1348740" y="0"/>
                  <a:pt x="1219200" y="82550"/>
                  <a:pt x="1115060" y="148590"/>
                </a:cubicBezTo>
                <a:cubicBezTo>
                  <a:pt x="1023620" y="207010"/>
                  <a:pt x="951230" y="254000"/>
                  <a:pt x="793750" y="254000"/>
                </a:cubicBezTo>
                <a:cubicBezTo>
                  <a:pt x="636270" y="254000"/>
                  <a:pt x="563880" y="208280"/>
                  <a:pt x="472440" y="148590"/>
                </a:cubicBezTo>
                <a:cubicBezTo>
                  <a:pt x="368300" y="82550"/>
                  <a:pt x="238760" y="0"/>
                  <a:pt x="0" y="0"/>
                </a:cubicBezTo>
                <a:lnTo>
                  <a:pt x="0" y="5703960"/>
                </a:lnTo>
                <a:lnTo>
                  <a:pt x="6350000" y="5703960"/>
                </a:lnTo>
                <a:lnTo>
                  <a:pt x="6350000" y="0"/>
                </a:lnTo>
                <a:cubicBezTo>
                  <a:pt x="6111240" y="0"/>
                  <a:pt x="5981700" y="82550"/>
                  <a:pt x="5877560" y="149860"/>
                </a:cubicBezTo>
                <a:close/>
              </a:path>
            </a:pathLst>
          </a:custGeom>
          <a:solidFill>
            <a:srgbClr val="00204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9"/>
          <p:cNvSpPr txBox="1"/>
          <p:nvPr/>
        </p:nvSpPr>
        <p:spPr>
          <a:xfrm>
            <a:off x="5760775" y="348600"/>
            <a:ext cx="3938700" cy="44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rPr>
              <a:t>Actual VS Predicted Purchase Amounts</a:t>
            </a:r>
            <a:endParaRPr sz="3500">
              <a:solidFill>
                <a:schemeClr val="dk1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indent="0" lvl="0" marL="0" rtl="0" algn="l">
              <a:lnSpc>
                <a:spcPct val="110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00204B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00204B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210" name="Google Shape;210;p19"/>
          <p:cNvSpPr txBox="1"/>
          <p:nvPr/>
        </p:nvSpPr>
        <p:spPr>
          <a:xfrm>
            <a:off x="6285875" y="2876866"/>
            <a:ext cx="26283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Scatterplot highlights the model's ability to predict general trends in purchase amounts..</a:t>
            </a:r>
            <a:endParaRPr sz="700"/>
          </a:p>
        </p:txBody>
      </p:sp>
      <p:sp>
        <p:nvSpPr>
          <p:cNvPr id="211" name="Google Shape;211;p19"/>
          <p:cNvSpPr txBox="1"/>
          <p:nvPr/>
        </p:nvSpPr>
        <p:spPr>
          <a:xfrm>
            <a:off x="6257226" y="3724370"/>
            <a:ext cx="2685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Some variance suggests room for improvement with additional features or advanced models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2" name="Google Shape;212;p19"/>
          <p:cNvSpPr txBox="1"/>
          <p:nvPr/>
        </p:nvSpPr>
        <p:spPr>
          <a:xfrm>
            <a:off x="5769494" y="2803672"/>
            <a:ext cx="4851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100" u="none" cap="none" strike="noStrike">
                <a:solidFill>
                  <a:srgbClr val="00204B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700"/>
          </a:p>
        </p:txBody>
      </p:sp>
      <p:sp>
        <p:nvSpPr>
          <p:cNvPr id="213" name="Google Shape;213;p19"/>
          <p:cNvSpPr txBox="1"/>
          <p:nvPr/>
        </p:nvSpPr>
        <p:spPr>
          <a:xfrm>
            <a:off x="5760769" y="3651170"/>
            <a:ext cx="3951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100" u="none" cap="none" strike="noStrike">
                <a:solidFill>
                  <a:srgbClr val="00204B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700"/>
          </a:p>
        </p:txBody>
      </p:sp>
      <p:pic>
        <p:nvPicPr>
          <p:cNvPr id="214" name="Google Shape;2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900" y="1000125"/>
            <a:ext cx="4867726" cy="3143249"/>
          </a:xfrm>
          <a:prstGeom prst="rect">
            <a:avLst/>
          </a:prstGeom>
          <a:solidFill>
            <a:srgbClr val="00204B"/>
          </a:solidFill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204B"/>
      </a:dk1>
      <a:lt1>
        <a:srgbClr val="E9FBFF"/>
      </a:lt1>
      <a:dk2>
        <a:srgbClr val="00204B"/>
      </a:dk2>
      <a:lt2>
        <a:srgbClr val="A5CED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